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7" r:id="rId2"/>
    <p:sldId id="353" r:id="rId3"/>
    <p:sldId id="354" r:id="rId4"/>
    <p:sldId id="355" r:id="rId5"/>
    <p:sldId id="356" r:id="rId6"/>
    <p:sldId id="357" r:id="rId7"/>
    <p:sldId id="358" r:id="rId8"/>
    <p:sldId id="360" r:id="rId9"/>
    <p:sldId id="412" r:id="rId10"/>
    <p:sldId id="311" r:id="rId11"/>
    <p:sldId id="361" r:id="rId12"/>
    <p:sldId id="362" r:id="rId13"/>
    <p:sldId id="411" r:id="rId14"/>
    <p:sldId id="416" r:id="rId15"/>
    <p:sldId id="418" r:id="rId16"/>
    <p:sldId id="419" r:id="rId17"/>
    <p:sldId id="409" r:id="rId18"/>
    <p:sldId id="415" r:id="rId19"/>
    <p:sldId id="414" r:id="rId20"/>
    <p:sldId id="405" r:id="rId21"/>
    <p:sldId id="410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F1BB5"/>
    <a:srgbClr val="FA5826"/>
    <a:srgbClr val="AC1496"/>
    <a:srgbClr val="CCFF33"/>
    <a:srgbClr val="8D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4660"/>
  </p:normalViewPr>
  <p:slideViewPr>
    <p:cSldViewPr>
      <p:cViewPr>
        <p:scale>
          <a:sx n="110" d="100"/>
          <a:sy n="110" d="100"/>
        </p:scale>
        <p:origin x="-10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91089-7EE5-4887-95C6-6F6E9ECB3F99}" type="datetimeFigureOut">
              <a:rPr lang="pl-PL" smtClean="0"/>
              <a:t>2020-03-10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E97B7-45B0-4EF7-8CAD-D49453BA80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686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378F6-AC6B-4AD2-A829-264FE0EB4F21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01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8D1B-D389-44DB-A4E0-A439A6CA8A51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183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8D1B-D389-44DB-A4E0-A439A6CA8A51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51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8D1B-D389-44DB-A4E0-A439A6CA8A51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6233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8D1B-D389-44DB-A4E0-A439A6CA8A51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909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2020-03-10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1676581"/>
      </p:ext>
    </p:extLst>
  </p:cSld>
  <p:clrMapOvr>
    <a:masterClrMapping/>
  </p:clrMapOvr>
  <p:transition spd="slow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2020-03-10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5718958"/>
      </p:ext>
    </p:extLst>
  </p:cSld>
  <p:clrMapOvr>
    <a:masterClrMapping/>
  </p:clrMapOvr>
  <p:transition spd="slow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2020-03-10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2953475"/>
      </p:ext>
    </p:extLst>
  </p:cSld>
  <p:clrMapOvr>
    <a:masterClrMapping/>
  </p:clrMapOvr>
  <p:transition spd="slow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2020-03-10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0352325"/>
      </p:ext>
    </p:extLst>
  </p:cSld>
  <p:clrMapOvr>
    <a:masterClrMapping/>
  </p:clrMapOvr>
  <p:transition spd="slow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2020-03-10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503928"/>
      </p:ext>
    </p:extLst>
  </p:cSld>
  <p:clrMapOvr>
    <a:masterClrMapping/>
  </p:clrMapOvr>
  <p:transition spd="slow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2020-03-10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315873"/>
      </p:ext>
    </p:extLst>
  </p:cSld>
  <p:clrMapOvr>
    <a:masterClrMapping/>
  </p:clrMapOvr>
  <p:transition spd="slow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2020-03-10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136911"/>
      </p:ext>
    </p:extLst>
  </p:cSld>
  <p:clrMapOvr>
    <a:masterClrMapping/>
  </p:clrMapOvr>
  <p:transition spd="slow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2020-03-10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27980"/>
      </p:ext>
    </p:extLst>
  </p:cSld>
  <p:clrMapOvr>
    <a:masterClrMapping/>
  </p:clrMapOvr>
  <p:transition spd="slow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2020-03-10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950684"/>
      </p:ext>
    </p:extLst>
  </p:cSld>
  <p:clrMapOvr>
    <a:masterClrMapping/>
  </p:clrMapOvr>
  <p:transition spd="slow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2020-03-10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96808"/>
      </p:ext>
    </p:extLst>
  </p:cSld>
  <p:clrMapOvr>
    <a:masterClrMapping/>
  </p:clrMapOvr>
  <p:transition spd="slow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2020-03-10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7756612"/>
      </p:ext>
    </p:extLst>
  </p:cSld>
  <p:clrMapOvr>
    <a:masterClrMapping/>
  </p:clrMapOvr>
  <p:transition spd="slow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BFDD-EB5F-401B-B859-DE773341308B}" type="datetimeFigureOut">
              <a:rPr lang="pl-PL" smtClean="0"/>
              <a:t>2020-03-10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73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5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4.ckziu25.sosnowiec.pl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Technikum-Nr-4-w-Sosnowcu-Kolej&#243;wka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59174" y="404664"/>
            <a:ext cx="6509679" cy="864096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rgbClr val="92D050"/>
                </a:solidFill>
              </a:rPr>
              <a:t>Technikum </a:t>
            </a:r>
            <a:r>
              <a:rPr lang="pl-PL" sz="3600" b="1" dirty="0" smtClean="0">
                <a:solidFill>
                  <a:srgbClr val="92D050"/>
                </a:solidFill>
              </a:rPr>
              <a:t>nr </a:t>
            </a:r>
            <a:r>
              <a:rPr lang="pl-PL" sz="3600" b="1" dirty="0">
                <a:solidFill>
                  <a:srgbClr val="92D050"/>
                </a:solidFill>
              </a:rPr>
              <a:t>4 </a:t>
            </a:r>
            <a:r>
              <a:rPr lang="pl-PL" sz="3600" b="1" dirty="0" smtClean="0">
                <a:solidFill>
                  <a:srgbClr val="92D050"/>
                </a:solidFill>
              </a:rPr>
              <a:t>Transportowe</a:t>
            </a:r>
            <a:endParaRPr lang="pl-PL" sz="3600" dirty="0">
              <a:solidFill>
                <a:srgbClr val="92D050"/>
              </a:solidFill>
            </a:endParaRPr>
          </a:p>
        </p:txBody>
      </p:sp>
      <p:pic>
        <p:nvPicPr>
          <p:cNvPr id="10" name="Obraz 9" descr="http://t4.ckziu25.sosnowiec.pl/sites/default/files/imce_upload/imagesdb_c518ebe7192056f9d0f0bbad519f02f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79196"/>
            <a:ext cx="4464496" cy="3339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1128014" y="50851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dirty="0"/>
              <a:t>Sosnowiec, ul. Kilińskiego 31</a:t>
            </a:r>
          </a:p>
          <a:p>
            <a:pPr algn="ctr"/>
            <a:r>
              <a:rPr lang="pl-PL" sz="2400" dirty="0"/>
              <a:t>tel. 32 266 07 34</a:t>
            </a:r>
          </a:p>
        </p:txBody>
      </p:sp>
      <p:pic>
        <p:nvPicPr>
          <p:cNvPr id="12" name="Obraz 19" descr="logo bez cienia podpis na dole v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949950"/>
            <a:ext cx="576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 rot="5400000">
            <a:off x="6580198" y="2006066"/>
            <a:ext cx="4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Technikum </a:t>
            </a:r>
            <a:r>
              <a:rPr lang="pl-PL" sz="2400" b="1" dirty="0" smtClean="0">
                <a:solidFill>
                  <a:schemeClr val="bg1"/>
                </a:solidFill>
              </a:rPr>
              <a:t>nr 4 Transportowe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7" name="Picture 4" descr="C:\Users\Dorota\Desktop\szkoła\promocja 2015\PREZENTACJA CKZIU\zdjęcia I\Slajd 19 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44" y="3679742"/>
            <a:ext cx="2116740" cy="1405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55417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9" descr="logo bez cienia podpis na dole v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949950"/>
            <a:ext cx="576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dtytuł 1"/>
          <p:cNvSpPr txBox="1">
            <a:spLocks/>
          </p:cNvSpPr>
          <p:nvPr/>
        </p:nvSpPr>
        <p:spPr>
          <a:xfrm>
            <a:off x="159174" y="404664"/>
            <a:ext cx="6509679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b="1" dirty="0" smtClean="0">
                <a:solidFill>
                  <a:srgbClr val="92D050"/>
                </a:solidFill>
              </a:rPr>
              <a:t>Technikum nr 4 Transportowe</a:t>
            </a:r>
            <a:endParaRPr lang="pl-PL" sz="3600" dirty="0">
              <a:solidFill>
                <a:srgbClr val="92D05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80552" y="1149931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Jesteśmy jedyną szkołą w kraju, która:</a:t>
            </a:r>
          </a:p>
          <a:p>
            <a:endParaRPr lang="pl-PL" dirty="0"/>
          </a:p>
          <a:p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posiada własny symulator lokomotywy EU07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520913" y="5801857"/>
            <a:ext cx="2851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</a:t>
            </a:r>
            <a:r>
              <a:rPr lang="pl-PL" dirty="0" smtClean="0"/>
              <a:t>osiada nowoczesną makietę sterowania ruchem kolejowym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6" y="3311118"/>
            <a:ext cx="2659100" cy="177273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 flipH="1">
            <a:off x="256716" y="5170805"/>
            <a:ext cx="2875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</a:t>
            </a:r>
            <a:r>
              <a:rPr lang="pl-PL" dirty="0" smtClean="0"/>
              <a:t>rowadzi klasy mundurowe – technik transportu kolejowego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5896" y="3645024"/>
            <a:ext cx="3167844" cy="211189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51" y="1369426"/>
            <a:ext cx="2865702" cy="191046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 rot="5400000">
            <a:off x="6580198" y="2006066"/>
            <a:ext cx="4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Technikum </a:t>
            </a:r>
            <a:r>
              <a:rPr lang="pl-PL" sz="2400" b="1" dirty="0" smtClean="0">
                <a:solidFill>
                  <a:schemeClr val="bg1"/>
                </a:solidFill>
              </a:rPr>
              <a:t>nr 4 Transportowe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44411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9588" y="1157313"/>
            <a:ext cx="4628850" cy="831527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>
                <a:latin typeface="+mn-lt"/>
                <a:ea typeface="+mn-ea"/>
                <a:cs typeface="+mn-cs"/>
              </a:rPr>
              <a:t>Stypendia, praktyki zawodowe </a:t>
            </a:r>
            <a:r>
              <a:rPr lang="pl-PL" sz="2000" b="1" dirty="0" smtClean="0">
                <a:latin typeface="+mn-lt"/>
                <a:ea typeface="+mn-ea"/>
                <a:cs typeface="+mn-cs"/>
              </a:rPr>
              <a:t/>
            </a:r>
            <a:br>
              <a:rPr lang="pl-PL" sz="2000" b="1" dirty="0" smtClean="0">
                <a:latin typeface="+mn-lt"/>
                <a:ea typeface="+mn-ea"/>
                <a:cs typeface="+mn-cs"/>
              </a:rPr>
            </a:br>
            <a:r>
              <a:rPr lang="pl-PL" sz="2000" b="1" dirty="0" smtClean="0">
                <a:latin typeface="+mn-lt"/>
                <a:ea typeface="+mn-ea"/>
                <a:cs typeface="+mn-cs"/>
              </a:rPr>
              <a:t>i </a:t>
            </a:r>
            <a:r>
              <a:rPr lang="pl-PL" sz="2000" b="1" dirty="0">
                <a:latin typeface="+mn-lt"/>
                <a:ea typeface="+mn-ea"/>
                <a:cs typeface="+mn-cs"/>
              </a:rPr>
              <a:t>współpraca z wyższymi uczelniami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060848"/>
            <a:ext cx="6552728" cy="203602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l-PL" sz="1800" dirty="0" smtClean="0"/>
              <a:t>stypendia </a:t>
            </a:r>
            <a:r>
              <a:rPr lang="pl-PL" sz="1800" dirty="0"/>
              <a:t>dla uczniów fundowane przez PKP </a:t>
            </a:r>
            <a:r>
              <a:rPr lang="pl-PL" sz="1800" dirty="0" smtClean="0"/>
              <a:t>PLK, PKP Intercity,</a:t>
            </a:r>
            <a:br>
              <a:rPr lang="pl-PL" sz="1800" dirty="0" smtClean="0"/>
            </a:br>
            <a:r>
              <a:rPr lang="pl-PL" sz="1800" dirty="0" smtClean="0"/>
              <a:t>PKP CARGO, Koleje Śląskie</a:t>
            </a:r>
            <a:endParaRPr lang="pl-PL" sz="1800" dirty="0"/>
          </a:p>
          <a:p>
            <a:pPr lvl="0"/>
            <a:r>
              <a:rPr lang="pl-PL" sz="1800" dirty="0" smtClean="0"/>
              <a:t>zapewnione </a:t>
            </a:r>
            <a:r>
              <a:rPr lang="pl-PL" sz="1800" dirty="0"/>
              <a:t>miejsca odbywania praktyk </a:t>
            </a:r>
            <a:r>
              <a:rPr lang="pl-PL" sz="1800" dirty="0" smtClean="0"/>
              <a:t>zawodowych</a:t>
            </a:r>
            <a:endParaRPr lang="pl-PL" sz="1800" dirty="0"/>
          </a:p>
          <a:p>
            <a:pPr lvl="0"/>
            <a:r>
              <a:rPr lang="pl-PL" sz="1800" dirty="0" smtClean="0"/>
              <a:t>możliwość </a:t>
            </a:r>
            <a:r>
              <a:rPr lang="pl-PL" sz="1800" dirty="0"/>
              <a:t>odbywania staży i praktyk zawodowych za </a:t>
            </a:r>
            <a:r>
              <a:rPr lang="pl-PL" sz="1800" dirty="0" smtClean="0"/>
              <a:t>granicą</a:t>
            </a:r>
            <a:endParaRPr lang="pl-PL" sz="1800" dirty="0"/>
          </a:p>
          <a:p>
            <a:pPr lvl="0"/>
            <a:r>
              <a:rPr lang="pl-PL" sz="1800" dirty="0" smtClean="0"/>
              <a:t>współpraca </a:t>
            </a:r>
            <a:r>
              <a:rPr lang="pl-PL" sz="1800" dirty="0"/>
              <a:t>z partnerskimi szkołami za </a:t>
            </a:r>
            <a:r>
              <a:rPr lang="pl-PL" sz="1800" dirty="0" smtClean="0"/>
              <a:t>granicą</a:t>
            </a:r>
            <a:endParaRPr lang="pl-PL" sz="1800" dirty="0"/>
          </a:p>
          <a:p>
            <a:pPr lvl="0"/>
            <a:r>
              <a:rPr lang="pl-PL" sz="1800" dirty="0" smtClean="0"/>
              <a:t>współpraca </a:t>
            </a:r>
            <a:r>
              <a:rPr lang="pl-PL" sz="1800" dirty="0"/>
              <a:t>z </a:t>
            </a:r>
            <a:r>
              <a:rPr lang="pl-PL" sz="1800" dirty="0" smtClean="0"/>
              <a:t>Akademią WSB </a:t>
            </a:r>
            <a:r>
              <a:rPr lang="pl-PL" sz="1800" dirty="0"/>
              <a:t>w Dąbrowie Górniczej, Politechniką </a:t>
            </a:r>
            <a:r>
              <a:rPr lang="pl-PL" sz="1800" dirty="0" smtClean="0"/>
              <a:t>Śląską w </a:t>
            </a:r>
            <a:r>
              <a:rPr lang="pl-PL" sz="1800" dirty="0"/>
              <a:t>ramach zajęć dydaktycznych </a:t>
            </a:r>
            <a:r>
              <a:rPr lang="pl-PL" sz="1800" dirty="0" smtClean="0"/>
              <a:t>zawodowych, WS </a:t>
            </a:r>
            <a:r>
              <a:rPr lang="pl-PL" sz="1800" dirty="0" err="1" smtClean="0"/>
              <a:t>Humanitas</a:t>
            </a:r>
            <a:endParaRPr lang="pl-PL" sz="1800" dirty="0"/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 rot="5400000">
            <a:off x="6580198" y="2006066"/>
            <a:ext cx="4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Technikum </a:t>
            </a:r>
            <a:r>
              <a:rPr lang="pl-PL" sz="2400" b="1" dirty="0" smtClean="0">
                <a:solidFill>
                  <a:schemeClr val="bg1"/>
                </a:solidFill>
              </a:rPr>
              <a:t>nr 4 Transportowe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6" name="Podtytuł 1"/>
          <p:cNvSpPr txBox="1">
            <a:spLocks/>
          </p:cNvSpPr>
          <p:nvPr/>
        </p:nvSpPr>
        <p:spPr>
          <a:xfrm>
            <a:off x="159174" y="404664"/>
            <a:ext cx="6509679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b="1" dirty="0" smtClean="0">
                <a:solidFill>
                  <a:srgbClr val="92D050"/>
                </a:solidFill>
              </a:rPr>
              <a:t>Technikum nr 4 Transportowe</a:t>
            </a:r>
            <a:endParaRPr lang="pl-PL" sz="3600" dirty="0">
              <a:solidFill>
                <a:srgbClr val="92D050"/>
              </a:solidFill>
            </a:endParaRPr>
          </a:p>
        </p:txBody>
      </p:sp>
      <p:pic>
        <p:nvPicPr>
          <p:cNvPr id="7" name="Obraz 19" descr="logo bez cienia podpis na dole v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949950"/>
            <a:ext cx="576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https://www.pkpcargo.com/PKPCargo_logo_vert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18386"/>
            <a:ext cx="2537328" cy="131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czestochowskie24.pl/wp-content/uploads/2014/08/PKP-PLK-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7" b="32003"/>
          <a:stretch/>
        </p:blipFill>
        <p:spPr bwMode="auto">
          <a:xfrm>
            <a:off x="1376378" y="4093386"/>
            <a:ext cx="4075270" cy="91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azm.art.pl/sterowanie/fileman/Uploads/politechnika_slas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72211"/>
            <a:ext cx="1414601" cy="1372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9" b="28785"/>
          <a:stretch/>
        </p:blipFill>
        <p:spPr>
          <a:xfrm>
            <a:off x="288573" y="4918267"/>
            <a:ext cx="2539682" cy="9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35820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1027657"/>
            <a:ext cx="2874461" cy="482205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ATUTY SZKOŁY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9834" y="1628800"/>
            <a:ext cx="7308304" cy="3323049"/>
          </a:xfrm>
        </p:spPr>
        <p:txBody>
          <a:bodyPr>
            <a:normAutofit/>
          </a:bodyPr>
          <a:lstStyle/>
          <a:p>
            <a:r>
              <a:rPr lang="pl-PL" sz="1600" dirty="0" smtClean="0"/>
              <a:t>atrakcyjne </a:t>
            </a:r>
            <a:r>
              <a:rPr lang="pl-PL" sz="1600" dirty="0"/>
              <a:t>i nowoczesne kierunki kształcenia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zgodne </a:t>
            </a:r>
            <a:r>
              <a:rPr lang="pl-PL" sz="1600" dirty="0"/>
              <a:t>z potrzebami rynku pracy</a:t>
            </a:r>
          </a:p>
          <a:p>
            <a:r>
              <a:rPr lang="pl-PL" sz="1600" dirty="0" smtClean="0"/>
              <a:t>zagraniczne </a:t>
            </a:r>
            <a:r>
              <a:rPr lang="pl-PL" sz="1600" dirty="0"/>
              <a:t>praktyki zawodowe finansowane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funduszy Unii Europejskiej </a:t>
            </a:r>
          </a:p>
          <a:p>
            <a:r>
              <a:rPr lang="pl-PL" sz="1600" dirty="0" smtClean="0"/>
              <a:t>możliwość </a:t>
            </a:r>
            <a:r>
              <a:rPr lang="pl-PL" sz="1600" dirty="0"/>
              <a:t>zdobycia dodatkowych certyfikatów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międzynarodowych </a:t>
            </a:r>
            <a:r>
              <a:rPr lang="pl-PL" sz="1600" dirty="0"/>
              <a:t>umożliwiających podjęcie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pracy </a:t>
            </a:r>
            <a:r>
              <a:rPr lang="pl-PL" sz="1600" dirty="0"/>
              <a:t>w krajach Unii Europejskiej</a:t>
            </a:r>
          </a:p>
          <a:p>
            <a:r>
              <a:rPr lang="pl-PL" sz="1600" dirty="0" smtClean="0"/>
              <a:t>wysokie </a:t>
            </a:r>
            <a:r>
              <a:rPr lang="pl-PL" sz="1600" dirty="0"/>
              <a:t>efekty kształcenia - zdawalność matury i egzaminów zawodowych</a:t>
            </a:r>
          </a:p>
          <a:p>
            <a:r>
              <a:rPr lang="pl-PL" sz="1600" dirty="0" smtClean="0"/>
              <a:t>prowadzenie </a:t>
            </a:r>
            <a:r>
              <a:rPr lang="pl-PL" sz="1600" dirty="0"/>
              <a:t>doradztwa zawodowego, wsparcie pedagoga </a:t>
            </a:r>
            <a:r>
              <a:rPr lang="pl-PL" sz="1600" dirty="0" smtClean="0"/>
              <a:t>i </a:t>
            </a:r>
            <a:r>
              <a:rPr lang="pl-PL" sz="1600" dirty="0"/>
              <a:t>psychologa</a:t>
            </a:r>
          </a:p>
          <a:p>
            <a:r>
              <a:rPr lang="pl-PL" sz="1600" dirty="0" smtClean="0"/>
              <a:t>możliwość </a:t>
            </a:r>
            <a:r>
              <a:rPr lang="pl-PL" sz="1600" dirty="0"/>
              <a:t>realizowania swoich pasji w ramach </a:t>
            </a:r>
            <a:r>
              <a:rPr lang="pl-PL" sz="1600" dirty="0" smtClean="0"/>
              <a:t>zajęć </a:t>
            </a:r>
            <a:r>
              <a:rPr lang="pl-PL" sz="1600" dirty="0"/>
              <a:t>pozalekcyjnych </a:t>
            </a:r>
          </a:p>
        </p:txBody>
      </p:sp>
      <p:sp>
        <p:nvSpPr>
          <p:cNvPr id="5" name="pole tekstowe 4"/>
          <p:cNvSpPr txBox="1"/>
          <p:nvPr/>
        </p:nvSpPr>
        <p:spPr>
          <a:xfrm rot="5400000">
            <a:off x="6580198" y="2006066"/>
            <a:ext cx="4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Technikum </a:t>
            </a:r>
            <a:r>
              <a:rPr lang="pl-PL" sz="2400" b="1" dirty="0" smtClean="0">
                <a:solidFill>
                  <a:schemeClr val="bg1"/>
                </a:solidFill>
              </a:rPr>
              <a:t>nr 4 Transportowe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6" name="Podtytuł 1"/>
          <p:cNvSpPr txBox="1">
            <a:spLocks/>
          </p:cNvSpPr>
          <p:nvPr/>
        </p:nvSpPr>
        <p:spPr>
          <a:xfrm>
            <a:off x="159174" y="404664"/>
            <a:ext cx="6509679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b="1" dirty="0" smtClean="0">
                <a:solidFill>
                  <a:srgbClr val="92D050"/>
                </a:solidFill>
              </a:rPr>
              <a:t>Technikum nr 4 Transportowe</a:t>
            </a:r>
            <a:endParaRPr lang="pl-PL" sz="3600" dirty="0">
              <a:solidFill>
                <a:srgbClr val="92D050"/>
              </a:solidFill>
            </a:endParaRPr>
          </a:p>
        </p:txBody>
      </p:sp>
      <p:pic>
        <p:nvPicPr>
          <p:cNvPr id="7" name="Obraz 19" descr="logo bez cienia podpis na dole v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949950"/>
            <a:ext cx="576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Dorota\Desktop\szkoła\promocja 2015\PREZENTACJA CKZIU\zdjęcia III\Slajd 29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2776308" cy="1695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orota\Desktop\szkoła\promocja 2015\PREZENTACJA CKZIU\zdjęcia III\Slajd 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53628"/>
            <a:ext cx="2936031" cy="179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orota\Desktop\szkoła\promocja 2015\PREZENTACJA CKZIU\zdjęcia III\Slajd 29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553628"/>
            <a:ext cx="3159683" cy="1777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666579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static.pl.groupon-content.net/98/25/1314566362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270427"/>
            <a:ext cx="2789551" cy="1859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136662" y="1042210"/>
            <a:ext cx="8136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i="1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W ramach europejskiego programu Erasmus + oraz POWER uczniowie doskonalą umiejętności zawodowe na praktykach zagranicznych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68" name="Picture 4" descr="http://img.national-geographic.pl/images/1306/pics/Walencja_start_MAT-74077_d63952bec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592" y="3992274"/>
            <a:ext cx="3156647" cy="1937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352739" y="5996967"/>
            <a:ext cx="2818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HISZPANIA – VALENCIA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391113" y="6205548"/>
            <a:ext cx="2559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WŁOCHY – RIMINI</a:t>
            </a:r>
          </a:p>
        </p:txBody>
      </p:sp>
      <p:pic>
        <p:nvPicPr>
          <p:cNvPr id="12" name="Obraz 19" descr="logo bez cienia podpis na dole v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949950"/>
            <a:ext cx="576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424855" y="3901095"/>
            <a:ext cx="307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Hiszpania -Malaga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92913" y="3600901"/>
            <a:ext cx="307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Portugalia -Lizbona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Podtytuł 1"/>
          <p:cNvSpPr txBox="1">
            <a:spLocks/>
          </p:cNvSpPr>
          <p:nvPr/>
        </p:nvSpPr>
        <p:spPr>
          <a:xfrm>
            <a:off x="159174" y="404664"/>
            <a:ext cx="6509679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b="1" dirty="0" smtClean="0">
                <a:solidFill>
                  <a:srgbClr val="92D050"/>
                </a:solidFill>
              </a:rPr>
              <a:t>Technikum nr 4 Transportowe</a:t>
            </a:r>
            <a:endParaRPr lang="pl-PL" sz="3600" dirty="0">
              <a:solidFill>
                <a:srgbClr val="92D05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4" y="2047233"/>
            <a:ext cx="2324874" cy="1548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80" y="1936414"/>
            <a:ext cx="2612560" cy="1959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pole tekstowe 13"/>
          <p:cNvSpPr txBox="1"/>
          <p:nvPr/>
        </p:nvSpPr>
        <p:spPr>
          <a:xfrm rot="5400000">
            <a:off x="6580198" y="2006066"/>
            <a:ext cx="4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Technikum </a:t>
            </a:r>
            <a:r>
              <a:rPr lang="pl-PL" sz="2400" b="1" dirty="0" smtClean="0">
                <a:solidFill>
                  <a:schemeClr val="bg1"/>
                </a:solidFill>
              </a:rPr>
              <a:t>nr 4 Transportowe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59251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1042988" y="1484313"/>
            <a:ext cx="7343775" cy="287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endParaRPr lang="pl-PL" sz="6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43" name="Symbol zastępczy zawartości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266" y="6381328"/>
            <a:ext cx="970885" cy="45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95289" y="1254125"/>
            <a:ext cx="71290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latin typeface="+mn-lt"/>
              </a:rPr>
              <a:t>Projekt w ramach</a:t>
            </a:r>
          </a:p>
          <a:p>
            <a:pPr algn="ctr">
              <a:defRPr/>
            </a:pPr>
            <a:r>
              <a:rPr lang="pl-PL" sz="2400" b="1" dirty="0">
                <a:latin typeface="+mn-lt"/>
              </a:rPr>
              <a:t>Regionalnego Programu Operacyjnego </a:t>
            </a:r>
            <a:r>
              <a:rPr lang="pl-PL" sz="2400" b="1" dirty="0" smtClean="0">
                <a:latin typeface="+mn-lt"/>
              </a:rPr>
              <a:t/>
            </a:r>
            <a:br>
              <a:rPr lang="pl-PL" sz="2400" b="1" dirty="0" smtClean="0">
                <a:latin typeface="+mn-lt"/>
              </a:rPr>
            </a:br>
            <a:r>
              <a:rPr lang="pl-PL" sz="2400" b="1" dirty="0" smtClean="0">
                <a:latin typeface="+mn-lt"/>
              </a:rPr>
              <a:t>Województwa </a:t>
            </a:r>
            <a:r>
              <a:rPr lang="pl-PL" sz="2400" b="1" dirty="0">
                <a:latin typeface="+mn-lt"/>
              </a:rPr>
              <a:t>Śląskiego na lata 2014-2020 </a:t>
            </a:r>
          </a:p>
          <a:p>
            <a:pPr algn="ctr">
              <a:defRPr/>
            </a:pPr>
            <a:r>
              <a:rPr lang="pl-PL" sz="2400" b="1" dirty="0">
                <a:latin typeface="+mn-lt"/>
              </a:rPr>
              <a:t>(Europejski Fundusz Społeczny)</a:t>
            </a:r>
            <a:endParaRPr lang="pl-PL" sz="2400" b="1" dirty="0">
              <a:latin typeface="+mn-lt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l-PL" sz="3200" b="1" dirty="0"/>
              <a:t>Staże zawodowe szansą na lepszą pracę! Wiedza i praktyka kluczem do sukcesu</a:t>
            </a:r>
          </a:p>
          <a:p>
            <a:pPr>
              <a:defRPr/>
            </a:pPr>
            <a:r>
              <a:rPr lang="pl-PL" sz="3200" b="1" dirty="0" smtClean="0">
                <a:latin typeface="+mn-lt"/>
                <a:ea typeface="DejaVuSans"/>
                <a:cs typeface="Times New Roman" panose="02020603050405020304" pitchFamily="18" charset="0"/>
              </a:rPr>
              <a:t>Formy </a:t>
            </a:r>
            <a:r>
              <a:rPr lang="pl-PL" sz="3200" b="1" dirty="0">
                <a:latin typeface="+mn-lt"/>
                <a:ea typeface="DejaVuSans"/>
                <a:cs typeface="Times New Roman" panose="02020603050405020304" pitchFamily="18" charset="0"/>
              </a:rPr>
              <a:t>wsparcia: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1600" b="1" dirty="0"/>
              <a:t>Praktyki/staże dla uczniów CKZiU</a:t>
            </a:r>
            <a:endParaRPr lang="pl-PL" sz="16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1600" b="1" dirty="0"/>
              <a:t>Szkolenia i kursy dla uczniów CKZiU</a:t>
            </a:r>
            <a:endParaRPr lang="pl-PL" sz="16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1600" b="1" dirty="0"/>
              <a:t>Doradztwo edukacyjno-zawodowe</a:t>
            </a:r>
            <a:endParaRPr lang="pl-PL" sz="16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1600" b="1" dirty="0"/>
              <a:t>Współpraca z otoczeniem społeczno-gospodarczym</a:t>
            </a:r>
            <a:endParaRPr lang="pl-PL" sz="16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1600" b="1" dirty="0"/>
              <a:t>Doskonalenie umiejętności i kompetencji zawodowych nauczycieli zawodu</a:t>
            </a:r>
            <a:endParaRPr lang="pl-PL" sz="16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1600" b="1" dirty="0"/>
              <a:t>Stworzenie/poprawa warunków kształcenia zawodowego w CKZiU</a:t>
            </a:r>
            <a:endParaRPr lang="pl-PL" sz="1600" dirty="0"/>
          </a:p>
          <a:p>
            <a:pPr>
              <a:defRPr/>
            </a:pPr>
            <a:endParaRPr lang="pl-PL" sz="2800" b="1" dirty="0">
              <a:latin typeface="+mn-lt"/>
            </a:endParaRPr>
          </a:p>
          <a:p>
            <a:pPr>
              <a:defRPr/>
            </a:pPr>
            <a:r>
              <a:rPr lang="pl-PL" dirty="0">
                <a:latin typeface="+mn-lt"/>
              </a:rPr>
              <a:t>Okres realizacji – </a:t>
            </a:r>
            <a:r>
              <a:rPr lang="pl-PL" dirty="0" smtClean="0">
                <a:latin typeface="+mn-lt"/>
              </a:rPr>
              <a:t>01.09.2018-31.10.2020</a:t>
            </a:r>
            <a:endParaRPr lang="pl-PL" dirty="0">
              <a:latin typeface="+mn-lt"/>
            </a:endParaRPr>
          </a:p>
          <a:p>
            <a:pPr>
              <a:defRPr/>
            </a:pPr>
            <a:r>
              <a:rPr lang="pl-PL" dirty="0">
                <a:latin typeface="+mn-lt"/>
              </a:rPr>
              <a:t>Wartość projektu: </a:t>
            </a:r>
            <a:r>
              <a:rPr lang="pl-PL" b="1" dirty="0"/>
              <a:t>1 864 912.08 zł</a:t>
            </a:r>
          </a:p>
        </p:txBody>
      </p:sp>
      <p:pic>
        <p:nvPicPr>
          <p:cNvPr id="6" name="Obraz 5" descr="C:\Users\ADMIN\Desktop\MOJE DOKUMENTY\logo\EFS_kolor_poziom_rg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9036496" cy="1124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4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1042988" y="1484313"/>
            <a:ext cx="7343775" cy="287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endParaRPr lang="pl-PL" sz="6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291" name="Symbol zastępczy zawartości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98" y="6453336"/>
            <a:ext cx="856602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0825" y="1647825"/>
            <a:ext cx="8712200" cy="4423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pl-PL" sz="3600" b="1" dirty="0"/>
              <a:t>Dobra praktyka - najlepszą </a:t>
            </a:r>
            <a:r>
              <a:rPr lang="pl-PL" sz="3600" b="1" dirty="0" smtClean="0"/>
              <a:t>nauką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pl-PL" sz="3600" dirty="0" smtClean="0">
                <a:latin typeface="+mn-lt"/>
                <a:cs typeface="Times New Roman" panose="02020603050405020304" pitchFamily="18" charset="0"/>
              </a:rPr>
              <a:t>Program </a:t>
            </a:r>
            <a:r>
              <a:rPr lang="pl-PL" sz="3600" dirty="0">
                <a:latin typeface="+mn-lt"/>
                <a:cs typeface="Times New Roman" panose="02020603050405020304" pitchFamily="18" charset="0"/>
              </a:rPr>
              <a:t>PO WER  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pl-PL" sz="2000" dirty="0"/>
              <a:t>Ponadnarodowa mobilność uczniów i absolwentów </a:t>
            </a:r>
            <a:br>
              <a:rPr lang="pl-PL" sz="2000" dirty="0"/>
            </a:br>
            <a:r>
              <a:rPr lang="pl-PL" sz="2000" dirty="0"/>
              <a:t>oraz kadry kształcenia zawodowego</a:t>
            </a:r>
            <a:endParaRPr lang="pl-PL" sz="4000" dirty="0"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pl-PL" sz="1400" b="1" dirty="0"/>
              <a:t>Nr projektu: </a:t>
            </a:r>
            <a:r>
              <a:rPr lang="pl-PL" sz="1400" b="1" dirty="0" smtClean="0"/>
              <a:t>2018-1-PL01-KA102-047948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pl-PL" sz="1400" b="1" dirty="0" smtClean="0">
                <a:latin typeface="+mn-lt"/>
              </a:rPr>
              <a:t>Wartość </a:t>
            </a:r>
            <a:r>
              <a:rPr lang="pl-PL" sz="1400" b="1" dirty="0">
                <a:latin typeface="+mn-lt"/>
              </a:rPr>
              <a:t>projektu – 150 000 euro                                               Okres realizacji – </a:t>
            </a:r>
            <a:r>
              <a:rPr lang="pl-PL" sz="1400" b="1" dirty="0" smtClean="0">
                <a:latin typeface="+mn-lt"/>
              </a:rPr>
              <a:t>01.11.2018 </a:t>
            </a:r>
            <a:r>
              <a:rPr lang="pl-PL" sz="1400" b="1" dirty="0">
                <a:latin typeface="+mn-lt"/>
              </a:rPr>
              <a:t>– </a:t>
            </a:r>
            <a:r>
              <a:rPr lang="pl-PL" sz="1400" b="1" dirty="0" smtClean="0">
                <a:latin typeface="+mn-lt"/>
              </a:rPr>
              <a:t>31.08.2020</a:t>
            </a:r>
            <a:endParaRPr lang="pl-PL" sz="1400" b="1" dirty="0">
              <a:latin typeface="+mn-lt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pl-PL" sz="1400" b="1" dirty="0">
                <a:latin typeface="+mn-lt"/>
              </a:rPr>
              <a:t>Formy wsparcia: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pl-PL" sz="2000" b="1" dirty="0">
                <a:latin typeface="+mn-lt"/>
              </a:rPr>
              <a:t>Praktyki i staże zagraniczne dla uczniów w: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pl-PL" sz="2000" b="1" dirty="0">
                <a:latin typeface="+mn-lt"/>
              </a:rPr>
              <a:t> Hiszpanii, Portugalii, Włoszech, Niemczech, Czechach</a:t>
            </a:r>
            <a:endParaRPr lang="pl-PL" sz="2000" dirty="0">
              <a:latin typeface="+mn-lt"/>
            </a:endParaRPr>
          </a:p>
        </p:txBody>
      </p:sp>
      <p:pic>
        <p:nvPicPr>
          <p:cNvPr id="1229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31549"/>
            <a:ext cx="882332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96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1042988" y="1484313"/>
            <a:ext cx="7343775" cy="287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endParaRPr lang="pl-PL" sz="6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267" name="Symbol zastępczy zawartości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91" y="6453336"/>
            <a:ext cx="800709" cy="37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0825" y="1168400"/>
            <a:ext cx="6985471" cy="537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pl-PL" sz="2800" dirty="0" smtClean="0">
                <a:latin typeface="+mn-lt"/>
              </a:rPr>
              <a:t>Partnerstwa Strategiczne, Współpraca Szkół</a:t>
            </a:r>
            <a:endParaRPr lang="pl-PL" sz="2800" dirty="0">
              <a:latin typeface="+mn-lt"/>
              <a:ea typeface="DejaVuSans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pl-PL" sz="3200" b="1" u="sng" dirty="0" smtClean="0"/>
              <a:t>PARSIFAL</a:t>
            </a:r>
            <a:r>
              <a:rPr lang="pl-PL" sz="3200" b="1" u="sng" dirty="0"/>
              <a:t>, THE LEGEND </a:t>
            </a:r>
            <a:r>
              <a:rPr lang="pl-PL" sz="3200" b="1" u="sng" dirty="0" smtClean="0"/>
              <a:t>RESEARCHER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pl-PL" sz="3600" dirty="0" smtClean="0">
                <a:latin typeface="+mn-lt"/>
                <a:cs typeface="Times New Roman" panose="02020603050405020304" pitchFamily="18" charset="0"/>
              </a:rPr>
              <a:t>Program </a:t>
            </a:r>
            <a:r>
              <a:rPr lang="pl-PL" sz="3600" dirty="0">
                <a:latin typeface="+mn-lt"/>
                <a:cs typeface="Times New Roman" panose="02020603050405020304" pitchFamily="18" charset="0"/>
              </a:rPr>
              <a:t>ERASMUS+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pl-PL" sz="1600" b="1" dirty="0"/>
              <a:t>Nr </a:t>
            </a:r>
            <a:r>
              <a:rPr lang="pl-PL" sz="1600" b="1" dirty="0" smtClean="0"/>
              <a:t>projektu:</a:t>
            </a:r>
            <a:r>
              <a:rPr lang="en-US" sz="1600" dirty="0" smtClean="0"/>
              <a:t>2018-1-PL01-KA201-050865</a:t>
            </a:r>
            <a:endParaRPr lang="pl-PL" sz="1600" dirty="0" smtClean="0"/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pl-PL" sz="1600" b="1" dirty="0" smtClean="0">
                <a:latin typeface="+mn-lt"/>
              </a:rPr>
              <a:t>Wartość </a:t>
            </a:r>
            <a:r>
              <a:rPr lang="pl-PL" sz="1600" b="1" dirty="0">
                <a:latin typeface="+mn-lt"/>
              </a:rPr>
              <a:t>projektu – </a:t>
            </a:r>
            <a:r>
              <a:rPr lang="pl-PL" sz="1600" b="1" dirty="0"/>
              <a:t>259346 </a:t>
            </a:r>
            <a:r>
              <a:rPr lang="pl-PL" sz="1600" b="1" dirty="0" smtClean="0"/>
              <a:t>euro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pl-PL" sz="1600" b="1" dirty="0" smtClean="0">
                <a:latin typeface="+mn-lt"/>
              </a:rPr>
              <a:t>Okres </a:t>
            </a:r>
            <a:r>
              <a:rPr lang="pl-PL" sz="1600" b="1" dirty="0">
                <a:latin typeface="+mn-lt"/>
              </a:rPr>
              <a:t>realizacji – </a:t>
            </a:r>
            <a:r>
              <a:rPr lang="pl-PL" sz="1600" dirty="0"/>
              <a:t>01.10.2018-31.08.2020 </a:t>
            </a:r>
            <a:endParaRPr lang="pl-PL" sz="1600" dirty="0" smtClean="0"/>
          </a:p>
          <a:p>
            <a:r>
              <a:rPr lang="pl-PL" sz="1600" dirty="0"/>
              <a:t>Projekt promuje podniesienie jakości w edukacji oraz </a:t>
            </a:r>
            <a:r>
              <a:rPr lang="pl-PL" sz="1600" dirty="0" err="1"/>
              <a:t>multidyscyplinarne</a:t>
            </a:r>
            <a:r>
              <a:rPr lang="pl-PL" sz="1600" dirty="0"/>
              <a:t> metody nauczania. Założeniem projektu jest poprawa umiejętności pisania i czytania nastolatków oraz motywowanie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ich </a:t>
            </a:r>
            <a:r>
              <a:rPr lang="pl-PL" sz="1600" dirty="0"/>
              <a:t>do czytania</a:t>
            </a:r>
            <a:r>
              <a:rPr lang="pl-PL" sz="1600" dirty="0" smtClean="0"/>
              <a:t>.</a:t>
            </a:r>
            <a:endParaRPr lang="pl-PL" sz="1600" dirty="0"/>
          </a:p>
          <a:p>
            <a:r>
              <a:rPr lang="pl-PL" sz="1600" u="sng" dirty="0"/>
              <a:t>Cel: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 smtClean="0"/>
              <a:t>wykorzystanie </a:t>
            </a:r>
            <a:r>
              <a:rPr lang="pl-PL" sz="1600" dirty="0"/>
              <a:t>narzędzi informatycznych do poprawy poziomu wykształcenia poprzez </a:t>
            </a:r>
            <a:r>
              <a:rPr lang="pl-PL" sz="1600" dirty="0" smtClean="0"/>
              <a:t>lepsze </a:t>
            </a:r>
            <a:r>
              <a:rPr lang="pl-PL" sz="1600" dirty="0"/>
              <a:t>poznanie lokalnych tradycji i kultury oraz porównanie ich z dziedzictwem </a:t>
            </a:r>
            <a:r>
              <a:rPr lang="pl-PL" sz="1600" dirty="0" smtClean="0"/>
              <a:t>kulturowym </a:t>
            </a:r>
            <a:r>
              <a:rPr lang="pl-PL" sz="1600" dirty="0"/>
              <a:t>Europy.</a:t>
            </a:r>
          </a:p>
        </p:txBody>
      </p:sp>
      <p:pic>
        <p:nvPicPr>
          <p:cNvPr id="11270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031"/>
            <a:ext cx="277177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30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Dorota\Desktop\szkoła\T6\2014_15\zdjęcia T6\czechy\DSCF1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69" y="1839442"/>
            <a:ext cx="4593029" cy="3444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318893" y="467507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PRAKTYKI ZAGRANICZNE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Obraz 19" descr="logo bez cienia podpis na dole v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949950"/>
            <a:ext cx="576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Dorota\Desktop\na stronę\2014_2015\praktyki Drezno\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9929">
            <a:off x="4793579" y="1517643"/>
            <a:ext cx="2495721" cy="1871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rota\Desktop\na stronę\2015_2016\praktyka Hiszpania\20150920_1315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9588"/>
          <a:stretch/>
        </p:blipFill>
        <p:spPr bwMode="auto">
          <a:xfrm rot="1577115">
            <a:off x="4296404" y="4144775"/>
            <a:ext cx="1868654" cy="2101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rota\Desktop\szkoła\ZST\Zdjęcia\2012.2013\praktyka czechy\Czechy\DSCN06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5905">
            <a:off x="237465" y="4720657"/>
            <a:ext cx="2316487" cy="1737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orota\Desktop\szkoła\ZST\Zdjęcia\2012.2013\Gazetka Niemcy\zwiedzanie\DSC_00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1129">
            <a:off x="60193" y="1580272"/>
            <a:ext cx="2671030" cy="1773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 rot="5400000">
            <a:off x="6580198" y="2006066"/>
            <a:ext cx="4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Technikum </a:t>
            </a:r>
            <a:r>
              <a:rPr lang="pl-PL" sz="2400" b="1" dirty="0" smtClean="0">
                <a:solidFill>
                  <a:schemeClr val="bg1"/>
                </a:solidFill>
              </a:rPr>
              <a:t>nr 4 Transportowe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43545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ole tekstowe 27"/>
          <p:cNvSpPr txBox="1"/>
          <p:nvPr/>
        </p:nvSpPr>
        <p:spPr>
          <a:xfrm>
            <a:off x="991629" y="224526"/>
            <a:ext cx="3907181" cy="495866"/>
          </a:xfrm>
          <a:prstGeom prst="snip2Diag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2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WOLONTARIAT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701875" y="1017999"/>
            <a:ext cx="3466070" cy="78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57175" indent="-257175">
              <a:lnSpc>
                <a:spcPct val="115000"/>
              </a:lnSpc>
              <a:buFont typeface="Wingdings"/>
              <a:buChar char=""/>
            </a:pPr>
            <a:r>
              <a:rPr lang="pl-PL" sz="1350" b="1" dirty="0">
                <a:solidFill>
                  <a:srgbClr val="2D2D2D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Klub Ludzi Nieobojętnych</a:t>
            </a:r>
            <a:endParaRPr lang="pl-PL" sz="135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257175" indent="-257175">
              <a:lnSpc>
                <a:spcPct val="115000"/>
              </a:lnSpc>
              <a:buFont typeface="Wingdings"/>
              <a:buChar char=""/>
            </a:pPr>
            <a:r>
              <a:rPr lang="pl-PL" sz="1350" b="1" dirty="0">
                <a:solidFill>
                  <a:srgbClr val="2D2D2D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Szkolne Koło Caritas </a:t>
            </a:r>
            <a:endParaRPr lang="pl-PL" sz="135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257175" indent="-257175">
              <a:lnSpc>
                <a:spcPct val="115000"/>
              </a:lnSpc>
              <a:buFont typeface="Wingdings"/>
              <a:buChar char=""/>
            </a:pPr>
            <a:r>
              <a:rPr lang="pl-PL" sz="1350" b="1" dirty="0">
                <a:solidFill>
                  <a:srgbClr val="2D2D2D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PCK</a:t>
            </a:r>
            <a:endParaRPr lang="pl-PL" sz="135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14" name="Obraz 19" descr="logo bez cienia podpis na dole v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73" y="6093296"/>
            <a:ext cx="43219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Iza\Desktop\kacper\Zbiórka żywności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97" y="2231625"/>
            <a:ext cx="1854011" cy="139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za\Desktop\kacper\Pola nadziei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32" y="2534240"/>
            <a:ext cx="2024840" cy="151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za\Desktop\kacper\pobrane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379" y="1095013"/>
            <a:ext cx="1890585" cy="14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za\Desktop\kacper\kRWIODAWSTWO  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1" y="1169695"/>
            <a:ext cx="1274317" cy="21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79513" y="4238725"/>
            <a:ext cx="6480720" cy="1511801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pl-PL" sz="1600" b="1" i="1" dirty="0">
                <a:latin typeface="Book Antiqua" panose="02040602050305030304" pitchFamily="18" charset="0"/>
              </a:rPr>
              <a:t>NASZE NAJWAŻNIEJSZE AKCJE:</a:t>
            </a: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1000" b="1" dirty="0">
                <a:latin typeface="Comic Sans MS" panose="030F0702030302020204" pitchFamily="66" charset="0"/>
              </a:rPr>
              <a:t>XIII Ogólnopolska Zbiórka Żywności „Tak, pomagam" w ramach współpracy z sosnowieckim Caritas, </a:t>
            </a:r>
            <a:br>
              <a:rPr lang="pl-PL" sz="1000" b="1" dirty="0">
                <a:latin typeface="Comic Sans MS" panose="030F0702030302020204" pitchFamily="66" charset="0"/>
              </a:rPr>
            </a:br>
            <a:r>
              <a:rPr lang="pl-PL" sz="1000" b="1" dirty="0" smtClean="0">
                <a:latin typeface="Comic Sans MS" panose="030F0702030302020204" pitchFamily="66" charset="0"/>
              </a:rPr>
              <a:t>„Pola </a:t>
            </a:r>
            <a:r>
              <a:rPr lang="pl-PL" sz="1000" b="1" dirty="0">
                <a:latin typeface="Comic Sans MS" panose="030F0702030302020204" pitchFamily="66" charset="0"/>
              </a:rPr>
              <a:t>nadziei" -  szerzenie idei hospicyjnej oraz zachęta do udziału w wolontariacie na rzecz Hospicjum św. Tomasza Apostoła w Sosnowcu,</a:t>
            </a:r>
            <a:br>
              <a:rPr lang="pl-PL" sz="1000" b="1" dirty="0">
                <a:latin typeface="Comic Sans MS" panose="030F0702030302020204" pitchFamily="66" charset="0"/>
              </a:rPr>
            </a:br>
            <a:r>
              <a:rPr lang="pl-PL" sz="1000" b="1" dirty="0">
                <a:latin typeface="Comic Sans MS" panose="030F0702030302020204" pitchFamily="66" charset="0"/>
              </a:rPr>
              <a:t>Zbiórka środków na fundusz stypendialny </a:t>
            </a:r>
            <a:r>
              <a:rPr lang="pl-PL" sz="1000" b="1">
                <a:latin typeface="Comic Sans MS" panose="030F0702030302020204" pitchFamily="66" charset="0"/>
              </a:rPr>
              <a:t>Fundacji </a:t>
            </a:r>
            <a:r>
              <a:rPr lang="pl-PL" sz="1000" b="1" smtClean="0">
                <a:latin typeface="Comic Sans MS" panose="030F0702030302020204" pitchFamily="66" charset="0"/>
              </a:rPr>
              <a:t>„Dzieło </a:t>
            </a:r>
            <a:r>
              <a:rPr lang="pl-PL" sz="1000" b="1" dirty="0">
                <a:latin typeface="Comic Sans MS" panose="030F0702030302020204" pitchFamily="66" charset="0"/>
              </a:rPr>
              <a:t>Nowego Tysiąclecia”, </a:t>
            </a:r>
            <a:br>
              <a:rPr lang="pl-PL" sz="1000" b="1" dirty="0">
                <a:latin typeface="Comic Sans MS" panose="030F0702030302020204" pitchFamily="66" charset="0"/>
              </a:rPr>
            </a:br>
            <a:r>
              <a:rPr lang="pl-PL" sz="1000" b="1" dirty="0">
                <a:latin typeface="Comic Sans MS" panose="030F0702030302020204" pitchFamily="66" charset="0"/>
              </a:rPr>
              <a:t>Honorowe Krwiodawstwo,</a:t>
            </a:r>
            <a:br>
              <a:rPr lang="pl-PL" sz="1000" b="1" dirty="0">
                <a:latin typeface="Comic Sans MS" panose="030F0702030302020204" pitchFamily="66" charset="0"/>
              </a:rPr>
            </a:br>
            <a:r>
              <a:rPr lang="pl-PL" sz="1000" b="1" dirty="0">
                <a:latin typeface="Comic Sans MS" panose="030F0702030302020204" pitchFamily="66" charset="0"/>
              </a:rPr>
              <a:t>Wielka Orkiestra Świątecznej Pomocy.</a:t>
            </a:r>
            <a:endParaRPr lang="pl-PL" sz="1000" b="1" dirty="0"/>
          </a:p>
        </p:txBody>
      </p:sp>
      <p:sp>
        <p:nvSpPr>
          <p:cNvPr id="10" name="pole tekstowe 9"/>
          <p:cNvSpPr txBox="1"/>
          <p:nvPr/>
        </p:nvSpPr>
        <p:spPr>
          <a:xfrm rot="5400000">
            <a:off x="6580198" y="2006066"/>
            <a:ext cx="4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Technikum </a:t>
            </a:r>
            <a:r>
              <a:rPr lang="pl-PL" sz="2400" b="1" dirty="0" smtClean="0">
                <a:solidFill>
                  <a:schemeClr val="bg1"/>
                </a:solidFill>
              </a:rPr>
              <a:t>nr 4 Transportowe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49805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ole tekstowe 27"/>
          <p:cNvSpPr txBox="1"/>
          <p:nvPr/>
        </p:nvSpPr>
        <p:spPr>
          <a:xfrm>
            <a:off x="251520" y="606359"/>
            <a:ext cx="6724403" cy="385673"/>
          </a:xfrm>
          <a:prstGeom prst="snip2Diag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2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ZOSTALIŚMY UHONOROWANI ZA DZIAŁALNOŚĆ CHARYTATYWNĄ</a:t>
            </a:r>
          </a:p>
        </p:txBody>
      </p:sp>
      <p:pic>
        <p:nvPicPr>
          <p:cNvPr id="14" name="Obraz 19" descr="logo bez cienia podpis na dole v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004" y="6015906"/>
            <a:ext cx="43219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73183" y="1596489"/>
            <a:ext cx="2530665" cy="3488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350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pl-PL" sz="1350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pl-PL" sz="1350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pl-PL" sz="1350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pl-PL" sz="1350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pl-PL" sz="1350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pl-PL" sz="1350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pl-PL" sz="1350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pl-PL" sz="1350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Dyplom i podziękowanie </a:t>
            </a:r>
          </a:p>
          <a:p>
            <a:pPr marL="0" indent="0" algn="ctr">
              <a:buNone/>
            </a:pP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dla wolontariuszy podczas </a:t>
            </a:r>
          </a:p>
          <a:p>
            <a:pPr marL="0" indent="0" algn="ctr">
              <a:buNone/>
            </a:pP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Gali Dobrych Inicjatyw.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090810" y="2636912"/>
            <a:ext cx="4505525" cy="366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350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pl-PL" sz="1350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pl-PL" sz="1350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pl-PL" sz="1350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pl-PL" sz="1350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pl-PL" sz="1350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pl-PL" sz="1350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Dyplom za działalność na rzecz podopiecznych </a:t>
            </a:r>
          </a:p>
          <a:p>
            <a:pPr marL="0" indent="0" algn="ctr">
              <a:buNone/>
            </a:pP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sosnowieckiego oddziału Caritas, </a:t>
            </a:r>
          </a:p>
          <a:p>
            <a:pPr marL="0" indent="0" algn="ctr">
              <a:buNone/>
            </a:pP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otrzymany z rąk </a:t>
            </a:r>
          </a:p>
          <a:p>
            <a:pPr marL="0" indent="0" algn="ctr">
              <a:buNone/>
            </a:pP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ks. biskupa Grzegorza Kaszaka.</a:t>
            </a:r>
          </a:p>
        </p:txBody>
      </p:sp>
      <p:pic>
        <p:nvPicPr>
          <p:cNvPr id="1026" name="Picture 2" descr="C:\Users\Iza\Desktop\kacper\IS2A89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37" y="1471085"/>
            <a:ext cx="3014699" cy="20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za\Desktop\kacper\dYPLOM kINGA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24" y="1844824"/>
            <a:ext cx="1683373" cy="22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 rot="5400000">
            <a:off x="6580198" y="2006066"/>
            <a:ext cx="4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Technikum </a:t>
            </a:r>
            <a:r>
              <a:rPr lang="pl-PL" sz="2400" b="1" dirty="0" smtClean="0">
                <a:solidFill>
                  <a:schemeClr val="bg1"/>
                </a:solidFill>
              </a:rPr>
              <a:t>nr 4 Transportowe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67119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599" y="3714571"/>
            <a:ext cx="6400800" cy="1752600"/>
          </a:xfrm>
        </p:spPr>
        <p:txBody>
          <a:bodyPr/>
          <a:lstStyle/>
          <a:p>
            <a:endParaRPr lang="pl-PL" dirty="0" smtClean="0"/>
          </a:p>
        </p:txBody>
      </p:sp>
      <p:sp>
        <p:nvSpPr>
          <p:cNvPr id="4" name="Prostokąt 3"/>
          <p:cNvSpPr/>
          <p:nvPr/>
        </p:nvSpPr>
        <p:spPr>
          <a:xfrm>
            <a:off x="1403647" y="1376555"/>
            <a:ext cx="60572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 smtClean="0"/>
              <a:t>technik eksploatacji portów i terminali</a:t>
            </a:r>
          </a:p>
          <a:p>
            <a:pPr>
              <a:buClrTx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800" b="1" dirty="0" smtClean="0"/>
          </a:p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 smtClean="0"/>
              <a:t>technik transportu kolejowego</a:t>
            </a:r>
          </a:p>
          <a:p>
            <a:pPr>
              <a:buClrTx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800" b="1" dirty="0" smtClean="0"/>
          </a:p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 smtClean="0"/>
              <a:t>technik mechanik lotniczy</a:t>
            </a:r>
          </a:p>
          <a:p>
            <a:pPr>
              <a:buClrTx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800" b="1" dirty="0" smtClean="0"/>
          </a:p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 smtClean="0"/>
              <a:t>technik spedytor </a:t>
            </a:r>
          </a:p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b="1" dirty="0"/>
          </a:p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 smtClean="0"/>
              <a:t>technik </a:t>
            </a:r>
            <a:r>
              <a:rPr lang="pl-PL" sz="2000" b="1" dirty="0"/>
              <a:t>lotniskowych służb </a:t>
            </a:r>
            <a:r>
              <a:rPr lang="pl-PL" sz="2000" b="1" dirty="0" smtClean="0"/>
              <a:t>operacyjnych</a:t>
            </a:r>
          </a:p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b="1" dirty="0"/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1403647" y="376142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 flipH="1">
            <a:off x="611559" y="2393275"/>
            <a:ext cx="7128791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Obraz 7" descr="C:\Users\Margaret\Desktop\technik_eksploatacji_portow_i_terminal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691" y="126523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C:\Users\Margaret\Desktop\technik_mechanik_techniczny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419" y="263683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C:\Users\Margaret\Desktop\technik_spedytor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419" y="3316501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C:\Users\Margaret\Desktop\technik_transportu_kolejowego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691" y="195103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dtytuł 1"/>
          <p:cNvSpPr txBox="1">
            <a:spLocks/>
          </p:cNvSpPr>
          <p:nvPr/>
        </p:nvSpPr>
        <p:spPr>
          <a:xfrm>
            <a:off x="159174" y="404664"/>
            <a:ext cx="6509679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b="1" dirty="0" smtClean="0">
                <a:solidFill>
                  <a:srgbClr val="92D050"/>
                </a:solidFill>
              </a:rPr>
              <a:t>Technikum nr 4 Transportowe</a:t>
            </a:r>
            <a:endParaRPr lang="pl-PL" sz="3600" dirty="0">
              <a:solidFill>
                <a:srgbClr val="92D05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423328" y="5965888"/>
            <a:ext cx="3959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92D050"/>
                </a:solidFill>
              </a:rPr>
              <a:t>www.t4.ckziu25.sosnowiec.pl</a:t>
            </a:r>
          </a:p>
        </p:txBody>
      </p:sp>
      <p:sp>
        <p:nvSpPr>
          <p:cNvPr id="18" name="pole tekstowe 17"/>
          <p:cNvSpPr txBox="1"/>
          <p:nvPr/>
        </p:nvSpPr>
        <p:spPr>
          <a:xfrm rot="5400000">
            <a:off x="6580198" y="2006066"/>
            <a:ext cx="4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Technikum </a:t>
            </a:r>
            <a:r>
              <a:rPr lang="pl-PL" sz="2400" b="1" dirty="0" smtClean="0">
                <a:solidFill>
                  <a:schemeClr val="bg1"/>
                </a:solidFill>
              </a:rPr>
              <a:t>nr 4 Transportowe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19" name="Obraz 19" descr="logo bez cienia podpis na dole v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949950"/>
            <a:ext cx="576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9"/>
          <a:stretch/>
        </p:blipFill>
        <p:spPr>
          <a:xfrm>
            <a:off x="538418" y="4293096"/>
            <a:ext cx="685800" cy="46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93105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5328592" cy="1440159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Technikum nr 4 Transportowe</a:t>
            </a:r>
            <a:endParaRPr lang="pl-PL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1908586" cy="2318016"/>
          </a:xfrm>
          <a:prstGeom prst="rect">
            <a:avLst/>
          </a:prstGeom>
        </p:spPr>
      </p:pic>
      <p:sp>
        <p:nvSpPr>
          <p:cNvPr id="5" name="Podtytuł 2"/>
          <p:cNvSpPr>
            <a:spLocks noGrp="1"/>
          </p:cNvSpPr>
          <p:nvPr>
            <p:ph type="subTitle" idx="1"/>
          </p:nvPr>
        </p:nvSpPr>
        <p:spPr>
          <a:xfrm>
            <a:off x="287884" y="4171536"/>
            <a:ext cx="8224192" cy="1993726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41-200 Sosnowiec, ul. Kilińskiego </a:t>
            </a: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31</a:t>
            </a:r>
            <a:endParaRPr lang="pl-PL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tel./fax +48 32 266 07 34</a:t>
            </a:r>
          </a:p>
          <a:p>
            <a:pPr algn="l"/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e-mail: </a:t>
            </a: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uczniowski25@onet.pl</a:t>
            </a:r>
            <a:endParaRPr lang="pl-PL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</a:t>
            </a:r>
            <a:r>
              <a:rPr lang="pl-PL" sz="2000" b="1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://t4.ckziu25.sosnowiec.pl</a:t>
            </a: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/</a:t>
            </a:r>
            <a:endParaRPr lang="pl-PL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pl-PL" sz="2000" b="1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https://</a:t>
            </a: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www.facebook.com/Technikum-Nr-4-w-Sosnowcu-Kolejówka</a:t>
            </a:r>
            <a:endParaRPr lang="pl-PL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pl-PL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 rot="20366548">
            <a:off x="594499" y="2503156"/>
            <a:ext cx="5147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DOŁĄCZ DO NAS!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 rot="20376460">
            <a:off x="2546160" y="2672418"/>
            <a:ext cx="4213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ZAPRASZAMY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 rot="5400000">
            <a:off x="6580198" y="2006066"/>
            <a:ext cx="4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Technikum </a:t>
            </a:r>
            <a:r>
              <a:rPr lang="pl-PL" sz="2400" b="1" dirty="0" smtClean="0">
                <a:solidFill>
                  <a:schemeClr val="bg1"/>
                </a:solidFill>
              </a:rPr>
              <a:t>nr 4 Transportowe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43486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5328592" cy="2304256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CENTRUM </a:t>
            </a:r>
            <a:b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KSZTAŁCENIA ZAWODOWEGO </a:t>
            </a:r>
            <a:b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I USTAWICZNEGO</a:t>
            </a:r>
            <a:b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W SOSNOWCU</a:t>
            </a:r>
            <a:endParaRPr lang="pl-PL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1908586" cy="2318016"/>
          </a:xfrm>
          <a:prstGeom prst="rect">
            <a:avLst/>
          </a:prstGeom>
        </p:spPr>
      </p:pic>
      <p:sp>
        <p:nvSpPr>
          <p:cNvPr id="5" name="Podtytuł 2"/>
          <p:cNvSpPr>
            <a:spLocks noGrp="1"/>
          </p:cNvSpPr>
          <p:nvPr>
            <p:ph type="subTitle" idx="1"/>
          </p:nvPr>
        </p:nvSpPr>
        <p:spPr>
          <a:xfrm>
            <a:off x="1475656" y="5157192"/>
            <a:ext cx="4464496" cy="1512168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41-200 Sosnowiec, ul. Kilińskiego 25</a:t>
            </a:r>
          </a:p>
          <a:p>
            <a:pPr algn="l"/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tel./fax +48 32 266 07 34</a:t>
            </a:r>
          </a:p>
          <a:p>
            <a:pPr algn="l"/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e-mail: ckziu25@sosnowiec.edu.pl</a:t>
            </a:r>
          </a:p>
          <a:p>
            <a:pPr algn="l"/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www.ckziu25.sosnowiec.pl</a:t>
            </a:r>
          </a:p>
        </p:txBody>
      </p:sp>
      <p:sp>
        <p:nvSpPr>
          <p:cNvPr id="3" name="Prostokąt 2"/>
          <p:cNvSpPr/>
          <p:nvPr/>
        </p:nvSpPr>
        <p:spPr>
          <a:xfrm rot="20366548">
            <a:off x="465763" y="3054328"/>
            <a:ext cx="5147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DOŁĄCZ DO NAS!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 rot="20376460">
            <a:off x="2800644" y="3486023"/>
            <a:ext cx="4213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ZAPRASZAMY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 rot="5400000">
            <a:off x="6580198" y="2006066"/>
            <a:ext cx="4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Technikum </a:t>
            </a:r>
            <a:r>
              <a:rPr lang="pl-PL" sz="2400" b="1" dirty="0" smtClean="0">
                <a:solidFill>
                  <a:schemeClr val="bg1"/>
                </a:solidFill>
              </a:rPr>
              <a:t>nr 4 Transportowe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05100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C:\Users\Margaret\Desktop\technik_eksploatacji_portow_i_terminali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691" y="126523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1403647" y="1376555"/>
            <a:ext cx="6057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dirty="0"/>
              <a:t>technik eksploatacji portów i terminali</a:t>
            </a:r>
          </a:p>
        </p:txBody>
      </p:sp>
      <p:sp>
        <p:nvSpPr>
          <p:cNvPr id="11" name="Podtytuł 1"/>
          <p:cNvSpPr txBox="1">
            <a:spLocks/>
          </p:cNvSpPr>
          <p:nvPr/>
        </p:nvSpPr>
        <p:spPr>
          <a:xfrm>
            <a:off x="159174" y="404664"/>
            <a:ext cx="6509679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b="1" dirty="0" smtClean="0">
                <a:solidFill>
                  <a:srgbClr val="92D050"/>
                </a:solidFill>
              </a:rPr>
              <a:t>Technikum nr 4 Transportowe</a:t>
            </a:r>
            <a:endParaRPr lang="pl-PL" sz="3600" dirty="0">
              <a:solidFill>
                <a:srgbClr val="92D05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 rot="5400000">
            <a:off x="6580198" y="2006066"/>
            <a:ext cx="4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Technikum </a:t>
            </a:r>
            <a:r>
              <a:rPr lang="pl-PL" sz="2400" b="1" dirty="0" smtClean="0">
                <a:solidFill>
                  <a:schemeClr val="bg1"/>
                </a:solidFill>
              </a:rPr>
              <a:t>nr 4 Transportowe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14" name="Obraz 19" descr="logo bez cienia podpis na dole v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949950"/>
            <a:ext cx="576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297302" y="2236898"/>
            <a:ext cx="6938993" cy="2409868"/>
          </a:xfrm>
        </p:spPr>
        <p:txBody>
          <a:bodyPr>
            <a:normAutofit lnSpcReduction="10000"/>
          </a:bodyPr>
          <a:lstStyle/>
          <a:p>
            <a:r>
              <a:rPr lang="pl-PL" altLang="pl-PL" sz="1800" dirty="0" smtClean="0"/>
              <a:t>szerokie </a:t>
            </a:r>
            <a:r>
              <a:rPr lang="pl-PL" altLang="pl-PL" sz="1800" dirty="0"/>
              <a:t>możliwości zatrudnienia w portach i terminalach lotniczych, morskich, kolejowych</a:t>
            </a:r>
          </a:p>
          <a:p>
            <a:r>
              <a:rPr lang="pl-PL" altLang="pl-PL" sz="1800" dirty="0" smtClean="0"/>
              <a:t>możliwość </a:t>
            </a:r>
            <a:r>
              <a:rPr lang="pl-PL" altLang="pl-PL" sz="1800" dirty="0"/>
              <a:t>podjęcia pracy na stanowisku stewardessa/steward</a:t>
            </a:r>
          </a:p>
          <a:p>
            <a:r>
              <a:rPr lang="pl-PL" altLang="pl-PL" sz="1800" dirty="0" smtClean="0"/>
              <a:t>obsługa </a:t>
            </a:r>
            <a:r>
              <a:rPr lang="pl-PL" altLang="pl-PL" sz="1800" dirty="0"/>
              <a:t>podróżnych</a:t>
            </a:r>
          </a:p>
          <a:p>
            <a:r>
              <a:rPr lang="pl-PL" altLang="pl-PL" sz="1800" dirty="0" smtClean="0"/>
              <a:t>prowadzenie </a:t>
            </a:r>
            <a:r>
              <a:rPr lang="pl-PL" altLang="pl-PL" sz="1800" dirty="0"/>
              <a:t>prac związanych z przeładunkiem i magazynowaniem towarów</a:t>
            </a:r>
          </a:p>
          <a:p>
            <a:r>
              <a:rPr lang="pl-PL" altLang="pl-PL" sz="1800" dirty="0" smtClean="0"/>
              <a:t>EUROZAWÓD </a:t>
            </a:r>
            <a:r>
              <a:rPr lang="pl-PL" altLang="pl-PL" sz="1800" dirty="0"/>
              <a:t>– uczeń obowiązkowo poznaje dwa języki obce zawodowe</a:t>
            </a:r>
          </a:p>
        </p:txBody>
      </p:sp>
      <p:pic>
        <p:nvPicPr>
          <p:cNvPr id="1026" name="Picture 2" descr="C:\Users\Dorota\Desktop\szkoła\promocja 2015\PREZENTACJA CKZIU\zdjęcia I\Slajd 2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3" y="4548057"/>
            <a:ext cx="2482730" cy="1862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rota\Desktop\szkoła\promocja 2015\PREZENTACJA CKZIU\zdjęcia I\slajd 21 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64452"/>
            <a:ext cx="2460870" cy="1845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63161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C:\Users\Margaret\Desktop\technik_transportu_kolejowe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691" y="126876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1403647" y="1376555"/>
            <a:ext cx="6057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dirty="0"/>
              <a:t>technik transportu kolejowego</a:t>
            </a:r>
          </a:p>
        </p:txBody>
      </p:sp>
      <p:sp>
        <p:nvSpPr>
          <p:cNvPr id="12" name="Podtytuł 1"/>
          <p:cNvSpPr txBox="1">
            <a:spLocks/>
          </p:cNvSpPr>
          <p:nvPr/>
        </p:nvSpPr>
        <p:spPr>
          <a:xfrm>
            <a:off x="159174" y="404664"/>
            <a:ext cx="6509679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b="1" dirty="0" smtClean="0">
                <a:solidFill>
                  <a:srgbClr val="92D050"/>
                </a:solidFill>
              </a:rPr>
              <a:t>Technikum nr 4 Transportowe</a:t>
            </a:r>
            <a:endParaRPr lang="pl-PL" sz="3600" dirty="0">
              <a:solidFill>
                <a:srgbClr val="92D05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 rot="5400000">
            <a:off x="6580198" y="2006066"/>
            <a:ext cx="4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Technikum </a:t>
            </a:r>
            <a:r>
              <a:rPr lang="pl-PL" sz="2400" b="1" dirty="0" smtClean="0">
                <a:solidFill>
                  <a:schemeClr val="bg1"/>
                </a:solidFill>
              </a:rPr>
              <a:t>nr 4 Transportowe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14" name="Obraz 19" descr="logo bez cienia podpis na dole v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949950"/>
            <a:ext cx="576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5" name="Symbol zastępczy zawartości 2"/>
          <p:cNvSpPr>
            <a:spLocks noGrp="1"/>
          </p:cNvSpPr>
          <p:nvPr>
            <p:ph idx="1"/>
          </p:nvPr>
        </p:nvSpPr>
        <p:spPr>
          <a:xfrm>
            <a:off x="230420" y="2179981"/>
            <a:ext cx="6810952" cy="207010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l-PL" altLang="pl-PL" sz="1800" dirty="0" smtClean="0"/>
              <a:t>kierunek </a:t>
            </a:r>
            <a:r>
              <a:rPr lang="pl-PL" altLang="pl-PL" sz="1800" dirty="0"/>
              <a:t>pod patronatem PKP PLK S.A</a:t>
            </a:r>
            <a:r>
              <a:rPr lang="pl-PL" altLang="pl-PL" sz="1800" dirty="0" smtClean="0"/>
              <a:t>.</a:t>
            </a:r>
            <a:br>
              <a:rPr lang="pl-PL" altLang="pl-PL" sz="1800" dirty="0" smtClean="0"/>
            </a:br>
            <a:r>
              <a:rPr lang="pl-PL" altLang="pl-PL" sz="1800" dirty="0" smtClean="0"/>
              <a:t> oraz Politechniki Śląskiej</a:t>
            </a:r>
          </a:p>
          <a:p>
            <a:r>
              <a:rPr lang="pl-PL" altLang="pl-PL" sz="1800" dirty="0"/>
              <a:t>k</a:t>
            </a:r>
            <a:r>
              <a:rPr lang="pl-PL" altLang="pl-PL" sz="1800" dirty="0" smtClean="0"/>
              <a:t>lasa mundurowa</a:t>
            </a:r>
            <a:endParaRPr lang="pl-PL" altLang="pl-PL" sz="1800" dirty="0"/>
          </a:p>
          <a:p>
            <a:r>
              <a:rPr lang="pl-PL" altLang="pl-PL" sz="1800" dirty="0" smtClean="0"/>
              <a:t>organizacja </a:t>
            </a:r>
            <a:r>
              <a:rPr lang="pl-PL" altLang="pl-PL" sz="1800" dirty="0"/>
              <a:t>i prowadzenie ruchu pociągów</a:t>
            </a:r>
          </a:p>
          <a:p>
            <a:r>
              <a:rPr lang="pl-PL" altLang="pl-PL" sz="1800" dirty="0" smtClean="0"/>
              <a:t>planowanie </a:t>
            </a:r>
            <a:r>
              <a:rPr lang="pl-PL" altLang="pl-PL" sz="1800" dirty="0"/>
              <a:t>i realizacja przewozów kolejowych</a:t>
            </a:r>
          </a:p>
          <a:p>
            <a:r>
              <a:rPr lang="pl-PL" altLang="pl-PL" sz="1800" dirty="0" smtClean="0"/>
              <a:t>stypendia </a:t>
            </a:r>
            <a:r>
              <a:rPr lang="pl-PL" altLang="pl-PL" sz="1800" dirty="0"/>
              <a:t>i gwarantowane zatrudnienie dla najlepszych uczniów</a:t>
            </a:r>
          </a:p>
          <a:p>
            <a:r>
              <a:rPr lang="pl-PL" altLang="pl-PL" sz="1800" dirty="0" smtClean="0"/>
              <a:t>praktyki </a:t>
            </a:r>
            <a:r>
              <a:rPr lang="pl-PL" altLang="pl-PL" sz="1800" dirty="0"/>
              <a:t>zawodowe w firmach PKP Cargo, </a:t>
            </a:r>
            <a:r>
              <a:rPr lang="pl-PL" altLang="pl-PL" sz="1800" dirty="0" err="1"/>
              <a:t>Kolprem</a:t>
            </a:r>
            <a:r>
              <a:rPr lang="pl-PL" altLang="pl-PL" sz="1800" dirty="0"/>
              <a:t>, PKP Intercity, </a:t>
            </a:r>
            <a:r>
              <a:rPr lang="pl-PL" altLang="pl-PL" sz="1800" dirty="0" smtClean="0"/>
              <a:t/>
            </a:r>
            <a:br>
              <a:rPr lang="pl-PL" altLang="pl-PL" sz="1800" dirty="0" smtClean="0"/>
            </a:br>
            <a:r>
              <a:rPr lang="pl-PL" altLang="pl-PL" sz="1800" dirty="0" smtClean="0"/>
              <a:t>PKP PLK S.A.</a:t>
            </a:r>
            <a:endParaRPr lang="pl-PL" altLang="pl-PL" sz="1800" dirty="0"/>
          </a:p>
        </p:txBody>
      </p:sp>
      <p:pic>
        <p:nvPicPr>
          <p:cNvPr id="2050" name="Picture 2" descr="C:\Users\Dorota\Desktop\szkoła\promocja 2015\PREZENTACJA CKZIU\zdjęcia I\slajd 22 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90956"/>
            <a:ext cx="2869767" cy="1904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rota\Desktop\szkoła\promocja 2015\PREZENTACJA CKZIU\zdjęcia II\slajd 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91" y="4190956"/>
            <a:ext cx="2809651" cy="1864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orota\Desktop\szkoła\promocja 2015\PREZENTACJA CKZIU\zdjęcia III\Slajd 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40" y="2578288"/>
            <a:ext cx="2284856" cy="1703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64419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:\Users\Margaret\Desktop\technik_mechanik_techniczn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1403647" y="1376555"/>
            <a:ext cx="6057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dirty="0"/>
              <a:t>technik mechanik lotniczy</a:t>
            </a:r>
          </a:p>
        </p:txBody>
      </p:sp>
      <p:sp>
        <p:nvSpPr>
          <p:cNvPr id="11" name="Podtytuł 1"/>
          <p:cNvSpPr txBox="1">
            <a:spLocks/>
          </p:cNvSpPr>
          <p:nvPr/>
        </p:nvSpPr>
        <p:spPr>
          <a:xfrm>
            <a:off x="159174" y="404664"/>
            <a:ext cx="6509679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b="1" dirty="0" smtClean="0">
                <a:solidFill>
                  <a:srgbClr val="92D050"/>
                </a:solidFill>
              </a:rPr>
              <a:t>Technikum nr 4 Transportowe</a:t>
            </a:r>
            <a:endParaRPr lang="pl-PL" sz="3600" dirty="0">
              <a:solidFill>
                <a:srgbClr val="92D05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 rot="5400000">
            <a:off x="6580198" y="2006066"/>
            <a:ext cx="4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Technikum </a:t>
            </a:r>
            <a:r>
              <a:rPr lang="pl-PL" sz="2400" b="1" dirty="0" smtClean="0">
                <a:solidFill>
                  <a:schemeClr val="bg1"/>
                </a:solidFill>
              </a:rPr>
              <a:t>nr 4 Transportowe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14" name="Obraz 19" descr="logo bez cienia podpis na dole v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949950"/>
            <a:ext cx="576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552450" y="2236788"/>
            <a:ext cx="6486525" cy="1976437"/>
          </a:xfrm>
          <a:blipFill dpi="0" rotWithShape="0">
            <a:blip r:embed="rId4">
              <a:lum/>
            </a:blip>
            <a:srcRect/>
            <a:stretch>
              <a:fillRect l="-11639" t="-110119" r="-37644" b="-127796"/>
            </a:stretch>
          </a:blip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l-PL" sz="1800" dirty="0" smtClean="0"/>
              <a:t>kierunek </a:t>
            </a:r>
            <a:r>
              <a:rPr lang="pl-PL" sz="1800" dirty="0"/>
              <a:t>ten posiada wpis do Raportu Uznania Wiedzy w Urzędzie Lotnictwa Cywilnego w Warszawie</a:t>
            </a:r>
          </a:p>
          <a:p>
            <a:r>
              <a:rPr lang="pl-PL" sz="1800" dirty="0" smtClean="0"/>
              <a:t>obsługa </a:t>
            </a:r>
            <a:r>
              <a:rPr lang="pl-PL" sz="1800" dirty="0"/>
              <a:t>techniczna statków powietrznych</a:t>
            </a:r>
          </a:p>
          <a:p>
            <a:r>
              <a:rPr lang="pl-PL" sz="1800" dirty="0" smtClean="0"/>
              <a:t>wykonywanie </a:t>
            </a:r>
            <a:r>
              <a:rPr lang="pl-PL" sz="1800" dirty="0"/>
              <a:t>obsługi liniowej i hangarowej statków powietrznych</a:t>
            </a:r>
          </a:p>
          <a:p>
            <a:r>
              <a:rPr lang="pl-PL" sz="1800" dirty="0" smtClean="0"/>
              <a:t>możliwość </a:t>
            </a:r>
            <a:r>
              <a:rPr lang="pl-PL" sz="1800" dirty="0"/>
              <a:t>zatrudnienia w  portach lotniczych oraz firmach produkcyjnych przemysłu lotniczego</a:t>
            </a:r>
          </a:p>
          <a:p>
            <a:r>
              <a:rPr lang="pl-PL" sz="1800" dirty="0" smtClean="0"/>
              <a:t>praktyki </a:t>
            </a:r>
            <a:r>
              <a:rPr lang="pl-PL" sz="1800" dirty="0"/>
              <a:t>zawodowe w Międzynarodowym Porcie Lotniczym Katowice-Pyrzowice oraz Aeroklubie Śląskim Katowice-Muchowiec</a:t>
            </a:r>
          </a:p>
          <a:p>
            <a:endParaRPr lang="pl-PL" sz="1800" dirty="0"/>
          </a:p>
        </p:txBody>
      </p:sp>
      <p:pic>
        <p:nvPicPr>
          <p:cNvPr id="3074" name="Picture 2" descr="C:\Users\Dorota\Desktop\szkoła\promocja 2015\PREZENTACJA CKZIU\zdjęcia II\Slajd 23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78723"/>
            <a:ext cx="2736304" cy="2052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rota\Desktop\szkoła\promocja 2015\PREZENTACJA CKZIU\zdjęcia II\Slajd 23b 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5" b="13916"/>
          <a:stretch/>
        </p:blipFill>
        <p:spPr bwMode="auto">
          <a:xfrm>
            <a:off x="3275856" y="4361288"/>
            <a:ext cx="3096344" cy="1972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45412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garet\Desktop\rampa-przewoz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362742"/>
            <a:ext cx="3840732" cy="234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C:\Users\Margaret\Desktop\technik_spedytor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16" y="123371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1403647" y="1376555"/>
            <a:ext cx="6057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dirty="0"/>
              <a:t>technik spedytor</a:t>
            </a:r>
          </a:p>
        </p:txBody>
      </p:sp>
      <p:sp>
        <p:nvSpPr>
          <p:cNvPr id="11" name="Podtytuł 1"/>
          <p:cNvSpPr txBox="1">
            <a:spLocks/>
          </p:cNvSpPr>
          <p:nvPr/>
        </p:nvSpPr>
        <p:spPr>
          <a:xfrm>
            <a:off x="159174" y="404664"/>
            <a:ext cx="6509679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b="1" dirty="0" smtClean="0">
                <a:solidFill>
                  <a:srgbClr val="92D050"/>
                </a:solidFill>
              </a:rPr>
              <a:t>Technikum nr 4 Transportowe</a:t>
            </a:r>
            <a:endParaRPr lang="pl-PL" sz="3600" dirty="0">
              <a:solidFill>
                <a:srgbClr val="92D05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 rot="5400000">
            <a:off x="6580198" y="2006066"/>
            <a:ext cx="4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Technikum </a:t>
            </a:r>
            <a:r>
              <a:rPr lang="pl-PL" sz="2400" b="1" dirty="0" smtClean="0">
                <a:solidFill>
                  <a:schemeClr val="bg1"/>
                </a:solidFill>
              </a:rPr>
              <a:t>nr 4 Transportowe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14" name="Obraz 19" descr="logo bez cienia podpis na dole v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949950"/>
            <a:ext cx="576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060849"/>
            <a:ext cx="6840760" cy="2232248"/>
          </a:xfrm>
        </p:spPr>
        <p:txBody>
          <a:bodyPr>
            <a:normAutofit fontScale="92500"/>
          </a:bodyPr>
          <a:lstStyle/>
          <a:p>
            <a:r>
              <a:rPr lang="pl-PL" altLang="pl-PL" sz="1800" dirty="0" smtClean="0"/>
              <a:t>zatrudnienie </a:t>
            </a:r>
            <a:r>
              <a:rPr lang="pl-PL" altLang="pl-PL" sz="1800" dirty="0"/>
              <a:t>w firmach branży przemysłowej, budowlanej, handlowej </a:t>
            </a:r>
            <a:r>
              <a:rPr lang="pl-PL" altLang="pl-PL" sz="1800" dirty="0" smtClean="0"/>
              <a:t/>
            </a:r>
            <a:br>
              <a:rPr lang="pl-PL" altLang="pl-PL" sz="1800" dirty="0" smtClean="0"/>
            </a:br>
            <a:r>
              <a:rPr lang="pl-PL" altLang="pl-PL" sz="1800" dirty="0" smtClean="0"/>
              <a:t>i </a:t>
            </a:r>
            <a:r>
              <a:rPr lang="pl-PL" altLang="pl-PL" sz="1800" dirty="0"/>
              <a:t>usługowej</a:t>
            </a:r>
          </a:p>
          <a:p>
            <a:r>
              <a:rPr lang="pl-PL" altLang="pl-PL" sz="1800" dirty="0" smtClean="0"/>
              <a:t>organizacja </a:t>
            </a:r>
            <a:r>
              <a:rPr lang="pl-PL" altLang="pl-PL" sz="1800" dirty="0"/>
              <a:t>i nadzorowanie transportu krajowego i międzynarodowego      </a:t>
            </a:r>
          </a:p>
          <a:p>
            <a:r>
              <a:rPr lang="pl-PL" altLang="pl-PL" sz="1800" dirty="0" smtClean="0"/>
              <a:t>obsługa </a:t>
            </a:r>
            <a:r>
              <a:rPr lang="pl-PL" altLang="pl-PL" sz="1800" dirty="0"/>
              <a:t>klientów i kontrahentów</a:t>
            </a:r>
          </a:p>
          <a:p>
            <a:r>
              <a:rPr lang="pl-PL" altLang="pl-PL" sz="1800" dirty="0" smtClean="0"/>
              <a:t>odprawy </a:t>
            </a:r>
            <a:r>
              <a:rPr lang="pl-PL" altLang="pl-PL" sz="1800" dirty="0"/>
              <a:t>celne, przygotowywanie dokumentów transportowych, spedycyjnych  i ubezpieczeniowych</a:t>
            </a:r>
          </a:p>
          <a:p>
            <a:r>
              <a:rPr lang="pl-PL" altLang="pl-PL" sz="1800" dirty="0" smtClean="0"/>
              <a:t>praktyki </a:t>
            </a:r>
            <a:r>
              <a:rPr lang="pl-PL" altLang="pl-PL" sz="1800" dirty="0"/>
              <a:t>w spedycyjnych firmach krajowych oraz zagranicznych</a:t>
            </a:r>
          </a:p>
        </p:txBody>
      </p:sp>
      <p:pic>
        <p:nvPicPr>
          <p:cNvPr id="4098" name="Picture 2" descr="C:\Users\Dorota\Desktop\szkoła\promocja 2015\PREZENTACJA CKZIU\zdjęcia I\24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6" y="4362742"/>
            <a:ext cx="3137071" cy="2341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003419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931640" y="1292524"/>
            <a:ext cx="5337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dirty="0"/>
              <a:t>technik lotniskowych służb operacyjnych</a:t>
            </a:r>
          </a:p>
        </p:txBody>
      </p:sp>
      <p:sp>
        <p:nvSpPr>
          <p:cNvPr id="7" name="Podtytuł 1"/>
          <p:cNvSpPr txBox="1">
            <a:spLocks/>
          </p:cNvSpPr>
          <p:nvPr/>
        </p:nvSpPr>
        <p:spPr>
          <a:xfrm>
            <a:off x="159174" y="404664"/>
            <a:ext cx="6509679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b="1" dirty="0" smtClean="0">
                <a:solidFill>
                  <a:srgbClr val="92D050"/>
                </a:solidFill>
              </a:rPr>
              <a:t>Technikum nr 4 Transportowe</a:t>
            </a:r>
            <a:endParaRPr lang="pl-PL" sz="3600" dirty="0">
              <a:solidFill>
                <a:srgbClr val="92D05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 rot="5400000">
            <a:off x="6580198" y="2006066"/>
            <a:ext cx="4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Technikum </a:t>
            </a:r>
            <a:r>
              <a:rPr lang="pl-PL" sz="2400" b="1" dirty="0" smtClean="0">
                <a:solidFill>
                  <a:schemeClr val="bg1"/>
                </a:solidFill>
              </a:rPr>
              <a:t>nr 4 Transportowe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12" name="Obraz 19" descr="logo bez cienia podpis na dole v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949950"/>
            <a:ext cx="576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16832"/>
            <a:ext cx="6408711" cy="270176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sz="1800" dirty="0" smtClean="0"/>
              <a:t>koordynacja </a:t>
            </a:r>
            <a:r>
              <a:rPr lang="pl-PL" sz="1800" dirty="0"/>
              <a:t>obsługi naziemnej statków powietrznych na płycie lotniska</a:t>
            </a:r>
          </a:p>
          <a:p>
            <a:pPr>
              <a:defRPr/>
            </a:pPr>
            <a:r>
              <a:rPr lang="pl-PL" sz="1800" dirty="0" smtClean="0"/>
              <a:t>przekazywanie </a:t>
            </a:r>
            <a:r>
              <a:rPr lang="pl-PL" sz="1800" dirty="0"/>
              <a:t>informacji kontrolerowi ruchu lotniczego zapewniających bezpieczne  funkcjonowanie lotniska</a:t>
            </a:r>
          </a:p>
          <a:p>
            <a:pPr>
              <a:defRPr/>
            </a:pPr>
            <a:r>
              <a:rPr lang="pl-PL" sz="1800" dirty="0" smtClean="0"/>
              <a:t>obsługa </a:t>
            </a:r>
            <a:r>
              <a:rPr lang="pl-PL" sz="1800" dirty="0"/>
              <a:t>operacyjna portu lotniczego </a:t>
            </a:r>
          </a:p>
          <a:p>
            <a:pPr>
              <a:defRPr/>
            </a:pPr>
            <a:r>
              <a:rPr lang="pl-PL" sz="1800" dirty="0" smtClean="0"/>
              <a:t>prowadzenie </a:t>
            </a:r>
            <a:r>
              <a:rPr lang="pl-PL" sz="1800" dirty="0"/>
              <a:t>działań we współpracy ze służbami żeglugi powietrznej</a:t>
            </a:r>
          </a:p>
          <a:p>
            <a:pPr>
              <a:defRPr/>
            </a:pPr>
            <a:r>
              <a:rPr lang="pl-PL" sz="1800" dirty="0" smtClean="0"/>
              <a:t>wspomaganie </a:t>
            </a:r>
            <a:r>
              <a:rPr lang="pl-PL" sz="1800" dirty="0"/>
              <a:t>obsługi samolotów, pilotów </a:t>
            </a:r>
            <a:r>
              <a:rPr lang="pl-PL" sz="1800" dirty="0" smtClean="0"/>
              <a:t>i pasażerów</a:t>
            </a:r>
            <a:endParaRPr lang="pl-PL" sz="1800" dirty="0"/>
          </a:p>
        </p:txBody>
      </p:sp>
      <p:pic>
        <p:nvPicPr>
          <p:cNvPr id="5122" name="Picture 2" descr="C:\Users\Dorota\Desktop\szkoła\promocja 2015\PREZENTACJA CKZIU\zdjęcia II\slajd 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17369"/>
            <a:ext cx="3122614" cy="2341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4"/>
          <a:stretch/>
        </p:blipFill>
        <p:spPr>
          <a:xfrm>
            <a:off x="269896" y="1268759"/>
            <a:ext cx="685800" cy="5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16402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6203032" cy="3124943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pl-PL" sz="1800" dirty="0" smtClean="0"/>
          </a:p>
          <a:p>
            <a:pPr lvl="0"/>
            <a:r>
              <a:rPr lang="pl-PL" sz="1800" dirty="0" smtClean="0"/>
              <a:t>centrum multimedialne, biblioteka</a:t>
            </a:r>
          </a:p>
          <a:p>
            <a:pPr lvl="0"/>
            <a:r>
              <a:rPr lang="pl-PL" sz="1800" dirty="0" smtClean="0"/>
              <a:t>trzy pracownie komputerowe z dostępem do Internetu</a:t>
            </a:r>
          </a:p>
          <a:p>
            <a:pPr lvl="0"/>
            <a:r>
              <a:rPr lang="pl-PL" sz="1800" dirty="0" smtClean="0"/>
              <a:t>dwie sale gimnastyczne, basen</a:t>
            </a:r>
          </a:p>
          <a:p>
            <a:pPr lvl="0"/>
            <a:r>
              <a:rPr lang="pl-PL" sz="1800" dirty="0" smtClean="0"/>
              <a:t>nowoczesna pracownia języków obcych</a:t>
            </a:r>
          </a:p>
          <a:p>
            <a:pPr lvl="0"/>
            <a:r>
              <a:rPr lang="pl-PL" sz="1800" dirty="0" smtClean="0"/>
              <a:t>pracownie przedmiotów zawodowych </a:t>
            </a:r>
          </a:p>
          <a:p>
            <a:r>
              <a:rPr lang="pl-PL" sz="1800" dirty="0"/>
              <a:t>nowoczesna makieta sterowania ruchem kolejowym </a:t>
            </a:r>
          </a:p>
          <a:p>
            <a:pPr lvl="0"/>
            <a:r>
              <a:rPr lang="pl-PL" sz="1800" dirty="0"/>
              <a:t>s</a:t>
            </a:r>
            <a:r>
              <a:rPr lang="pl-PL" sz="1800" dirty="0" smtClean="0"/>
              <a:t>ymulator lokomotywy EU07</a:t>
            </a:r>
          </a:p>
          <a:p>
            <a:r>
              <a:rPr lang="pl-PL" sz="1800" dirty="0" smtClean="0"/>
              <a:t>symulator lotniczy</a:t>
            </a:r>
          </a:p>
          <a:p>
            <a:pPr lvl="0"/>
            <a:r>
              <a:rPr lang="pl-PL" sz="1800" dirty="0" smtClean="0"/>
              <a:t>pracownia obsługi pasażerów i spedycji</a:t>
            </a:r>
          </a:p>
          <a:p>
            <a:pPr lvl="0"/>
            <a:r>
              <a:rPr lang="pl-PL" sz="1800" dirty="0" smtClean="0"/>
              <a:t>radiowęzeł</a:t>
            </a:r>
          </a:p>
          <a:p>
            <a:pPr lvl="0">
              <a:buNone/>
            </a:pPr>
            <a:endParaRPr lang="pl-PL" sz="1800" dirty="0" smtClean="0"/>
          </a:p>
          <a:p>
            <a:endParaRPr lang="pl-PL" sz="1800" dirty="0"/>
          </a:p>
        </p:txBody>
      </p:sp>
      <p:sp>
        <p:nvSpPr>
          <p:cNvPr id="5" name="pole tekstowe 4"/>
          <p:cNvSpPr txBox="1"/>
          <p:nvPr/>
        </p:nvSpPr>
        <p:spPr>
          <a:xfrm rot="5400000">
            <a:off x="6580198" y="2006066"/>
            <a:ext cx="4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Technikum </a:t>
            </a:r>
            <a:r>
              <a:rPr lang="pl-PL" sz="2400" b="1" dirty="0" smtClean="0">
                <a:solidFill>
                  <a:schemeClr val="bg1"/>
                </a:solidFill>
              </a:rPr>
              <a:t>nr 4 Transportowe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929569" y="1052527"/>
            <a:ext cx="3124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92D050"/>
                </a:solidFill>
              </a:rPr>
              <a:t>BAZA DYDAKTYCZNA </a:t>
            </a:r>
            <a:br>
              <a:rPr lang="pl-PL" sz="2400" b="1" dirty="0" smtClean="0">
                <a:solidFill>
                  <a:srgbClr val="92D050"/>
                </a:solidFill>
              </a:rPr>
            </a:br>
            <a:r>
              <a:rPr lang="pl-PL" sz="2400" dirty="0" smtClean="0"/>
              <a:t>przy ulicy Kilińskiego 31</a:t>
            </a:r>
            <a:endParaRPr lang="pl-PL" sz="2400" dirty="0"/>
          </a:p>
        </p:txBody>
      </p:sp>
      <p:pic>
        <p:nvPicPr>
          <p:cNvPr id="11" name="Obraz 10" descr="http://t4.ckziu25.sosnowiec.pl/sites/default/files/imce_upload/imagesdb_d8bc14446d05a6774db552105892050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4990529"/>
            <a:ext cx="2426651" cy="1805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odtytuł 1"/>
          <p:cNvSpPr txBox="1">
            <a:spLocks/>
          </p:cNvSpPr>
          <p:nvPr/>
        </p:nvSpPr>
        <p:spPr>
          <a:xfrm>
            <a:off x="159174" y="404664"/>
            <a:ext cx="6509679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b="1" dirty="0" smtClean="0">
                <a:solidFill>
                  <a:srgbClr val="92D050"/>
                </a:solidFill>
              </a:rPr>
              <a:t>Technikum nr 4 Transportowe</a:t>
            </a:r>
            <a:endParaRPr lang="pl-PL" sz="3600" dirty="0">
              <a:solidFill>
                <a:srgbClr val="92D050"/>
              </a:solidFill>
            </a:endParaRPr>
          </a:p>
        </p:txBody>
      </p:sp>
      <p:pic>
        <p:nvPicPr>
          <p:cNvPr id="13" name="Obraz 19" descr="logo bez cienia podpis na dole v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949950"/>
            <a:ext cx="576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Dorota\Desktop\szkoła\promocja 2015\PREZENTACJA CKZIU\zdjęcia III\Slajd 27 c 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68" y="3861205"/>
            <a:ext cx="2618923" cy="1758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orota\Desktop\szkoła\promocja 2015\PREZENTACJA CKZIU\zdjęcia III\Slajd 27 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4" y="4572829"/>
            <a:ext cx="2315321" cy="17364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orota\Desktop\szkoła\promocja 2015\PREZENTACJA CKZIU\zdjęcia III\Slajd 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2376264" cy="15786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504119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 rot="5400000">
            <a:off x="6580198" y="2006066"/>
            <a:ext cx="4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Technikum </a:t>
            </a:r>
            <a:r>
              <a:rPr lang="pl-PL" sz="2400" b="1" dirty="0" smtClean="0">
                <a:solidFill>
                  <a:schemeClr val="bg1"/>
                </a:solidFill>
              </a:rPr>
              <a:t>nr 4 Transportowe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8501" y="871420"/>
            <a:ext cx="5496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92D050"/>
                </a:solidFill>
              </a:rPr>
              <a:t>BAZA DYDAKTYCZNA - INWESTYCJE  I etap</a:t>
            </a:r>
            <a:br>
              <a:rPr lang="pl-PL" sz="2400" b="1" dirty="0" smtClean="0">
                <a:solidFill>
                  <a:srgbClr val="92D050"/>
                </a:solidFill>
              </a:rPr>
            </a:br>
            <a:r>
              <a:rPr lang="pl-PL" sz="2200" b="1" dirty="0" smtClean="0"/>
              <a:t>nowy budynek </a:t>
            </a:r>
            <a:r>
              <a:rPr lang="pl-PL" sz="2200" dirty="0" smtClean="0"/>
              <a:t>przy ulicy Kilińskiego 31</a:t>
            </a:r>
            <a:endParaRPr lang="pl-PL" sz="2200" dirty="0"/>
          </a:p>
        </p:txBody>
      </p:sp>
      <p:pic>
        <p:nvPicPr>
          <p:cNvPr id="13" name="Obraz 19" descr="logo bez cienia podpis na dole v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949950"/>
            <a:ext cx="576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45" y="1573050"/>
            <a:ext cx="4536504" cy="248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trzałka w prawo z wcięciem 14"/>
          <p:cNvSpPr/>
          <p:nvPr/>
        </p:nvSpPr>
        <p:spPr>
          <a:xfrm rot="565041">
            <a:off x="1960474" y="1754366"/>
            <a:ext cx="2240710" cy="325647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ymbol zastępczy zawartości 2"/>
          <p:cNvSpPr>
            <a:spLocks noGrp="1"/>
          </p:cNvSpPr>
          <p:nvPr>
            <p:ph idx="1"/>
          </p:nvPr>
        </p:nvSpPr>
        <p:spPr>
          <a:xfrm>
            <a:off x="337274" y="3966626"/>
            <a:ext cx="7763118" cy="2558718"/>
          </a:xfrm>
        </p:spPr>
        <p:txBody>
          <a:bodyPr>
            <a:normAutofit fontScale="77500" lnSpcReduction="20000"/>
          </a:bodyPr>
          <a:lstStyle/>
          <a:p>
            <a:r>
              <a:rPr lang="pl-PL" sz="2400" dirty="0" smtClean="0"/>
              <a:t>Pracownia gospodarki materiałowej</a:t>
            </a:r>
          </a:p>
          <a:p>
            <a:r>
              <a:rPr lang="pl-PL" sz="2400" dirty="0" smtClean="0"/>
              <a:t>Pracownia obsługi podróżnych w portach i terminalach</a:t>
            </a:r>
          </a:p>
          <a:p>
            <a:r>
              <a:rPr lang="pl-PL" sz="2400" dirty="0" smtClean="0"/>
              <a:t>Pracownia sterowania ruchem kolejowym/ </a:t>
            </a:r>
            <a:br>
              <a:rPr lang="pl-PL" sz="2400" dirty="0" smtClean="0"/>
            </a:br>
            <a:r>
              <a:rPr lang="pl-PL" sz="2400" dirty="0" smtClean="0"/>
              <a:t>Pracownia dróg i taboru kolejowego</a:t>
            </a:r>
          </a:p>
          <a:p>
            <a:r>
              <a:rPr lang="pl-PL" sz="2400" dirty="0" smtClean="0"/>
              <a:t>Pracownia fotowoltaiczna</a:t>
            </a:r>
          </a:p>
          <a:p>
            <a:r>
              <a:rPr lang="pl-PL" sz="2400" dirty="0" smtClean="0"/>
              <a:t>Pracownia projektowania technologii mechanicznej</a:t>
            </a:r>
          </a:p>
          <a:p>
            <a:r>
              <a:rPr lang="pl-PL" sz="2400" dirty="0" smtClean="0"/>
              <a:t>Pracownia systemów energetyki odnawialnej/</a:t>
            </a:r>
            <a:br>
              <a:rPr lang="pl-PL" sz="2400" dirty="0" smtClean="0"/>
            </a:br>
            <a:r>
              <a:rPr lang="pl-PL" sz="2400" dirty="0" smtClean="0"/>
              <a:t>Pracownia budownictwa pasywnego</a:t>
            </a:r>
          </a:p>
          <a:p>
            <a:r>
              <a:rPr lang="pl-PL" sz="2400" dirty="0" smtClean="0"/>
              <a:t>Obok „starego” budynku umieszczony zostanie rozjazd kolejowy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28501" y="2002596"/>
            <a:ext cx="2952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ETAP I</a:t>
            </a:r>
            <a:r>
              <a:rPr lang="pl-PL" dirty="0"/>
              <a:t> </a:t>
            </a:r>
            <a:r>
              <a:rPr lang="pl-PL" dirty="0" smtClean="0"/>
              <a:t>inwestycji </a:t>
            </a:r>
          </a:p>
          <a:p>
            <a:r>
              <a:rPr lang="pl-PL" dirty="0" smtClean="0"/>
              <a:t>Gminy Sosnowiec</a:t>
            </a:r>
          </a:p>
          <a:p>
            <a:r>
              <a:rPr lang="pl-PL" dirty="0" smtClean="0"/>
              <a:t>obejmuje wykonanie </a:t>
            </a:r>
            <a:r>
              <a:rPr lang="pl-PL" dirty="0"/>
              <a:t>budynku </a:t>
            </a:r>
            <a:r>
              <a:rPr lang="pl-PL" dirty="0" smtClean="0"/>
              <a:t>w którym</a:t>
            </a:r>
          </a:p>
          <a:p>
            <a:r>
              <a:rPr lang="pl-PL" dirty="0" smtClean="0"/>
              <a:t> będą się mieściły: 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5" y="40760"/>
            <a:ext cx="4718902" cy="83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64995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5449</TotalTime>
  <Words>635</Words>
  <Application>Microsoft Office PowerPoint</Application>
  <PresentationFormat>Pokaz na ekranie (4:3)</PresentationFormat>
  <Paragraphs>203</Paragraphs>
  <Slides>21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Stypendia, praktyki zawodowe  i współpraca z wyższymi uczelniami</vt:lpstr>
      <vt:lpstr>ATUTY SZKOŁY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Technikum nr 4 Transportowe</vt:lpstr>
      <vt:lpstr>CENTRUM  KSZTAŁCENIA ZAWODOWEGO  I USTAWICZNEGO W SOSNOWCU</vt:lpstr>
    </vt:vector>
  </TitlesOfParts>
  <Company>Technikum nr 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Promocja CKZiU</dc:title>
  <dc:creator>Dorota</dc:creator>
  <cp:lastModifiedBy>Sekretariat</cp:lastModifiedBy>
  <cp:revision>237</cp:revision>
  <dcterms:created xsi:type="dcterms:W3CDTF">2015-10-13T11:00:39Z</dcterms:created>
  <dcterms:modified xsi:type="dcterms:W3CDTF">2020-03-10T12:59:25Z</dcterms:modified>
</cp:coreProperties>
</file>