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9" r:id="rId1"/>
  </p:sldMasterIdLst>
  <p:notesMasterIdLst>
    <p:notesMasterId r:id="rId60"/>
  </p:notesMasterIdLst>
  <p:handoutMasterIdLst>
    <p:handoutMasterId r:id="rId61"/>
  </p:handoutMasterIdLst>
  <p:sldIdLst>
    <p:sldId id="266" r:id="rId2"/>
    <p:sldId id="374" r:id="rId3"/>
    <p:sldId id="400" r:id="rId4"/>
    <p:sldId id="384" r:id="rId5"/>
    <p:sldId id="402" r:id="rId6"/>
    <p:sldId id="403" r:id="rId7"/>
    <p:sldId id="385" r:id="rId8"/>
    <p:sldId id="386" r:id="rId9"/>
    <p:sldId id="387" r:id="rId10"/>
    <p:sldId id="336" r:id="rId11"/>
    <p:sldId id="337" r:id="rId12"/>
    <p:sldId id="313" r:id="rId13"/>
    <p:sldId id="335" r:id="rId14"/>
    <p:sldId id="318" r:id="rId15"/>
    <p:sldId id="317" r:id="rId16"/>
    <p:sldId id="366" r:id="rId17"/>
    <p:sldId id="367" r:id="rId18"/>
    <p:sldId id="368" r:id="rId19"/>
    <p:sldId id="339" r:id="rId20"/>
    <p:sldId id="323" r:id="rId21"/>
    <p:sldId id="322" r:id="rId22"/>
    <p:sldId id="391" r:id="rId23"/>
    <p:sldId id="392" r:id="rId24"/>
    <p:sldId id="393" r:id="rId25"/>
    <p:sldId id="341" r:id="rId26"/>
    <p:sldId id="373" r:id="rId27"/>
    <p:sldId id="375" r:id="rId28"/>
    <p:sldId id="343" r:id="rId29"/>
    <p:sldId id="283" r:id="rId30"/>
    <p:sldId id="325" r:id="rId31"/>
    <p:sldId id="278" r:id="rId32"/>
    <p:sldId id="280" r:id="rId33"/>
    <p:sldId id="282" r:id="rId34"/>
    <p:sldId id="297" r:id="rId35"/>
    <p:sldId id="381" r:id="rId36"/>
    <p:sldId id="365" r:id="rId37"/>
    <p:sldId id="382" r:id="rId38"/>
    <p:sldId id="290" r:id="rId39"/>
    <p:sldId id="291" r:id="rId40"/>
    <p:sldId id="361" r:id="rId41"/>
    <p:sldId id="331" r:id="rId42"/>
    <p:sldId id="332" r:id="rId43"/>
    <p:sldId id="380" r:id="rId44"/>
    <p:sldId id="292" r:id="rId45"/>
    <p:sldId id="293" r:id="rId46"/>
    <p:sldId id="333" r:id="rId47"/>
    <p:sldId id="369" r:id="rId48"/>
    <p:sldId id="371" r:id="rId49"/>
    <p:sldId id="394" r:id="rId50"/>
    <p:sldId id="401" r:id="rId51"/>
    <p:sldId id="396" r:id="rId52"/>
    <p:sldId id="356" r:id="rId53"/>
    <p:sldId id="357" r:id="rId54"/>
    <p:sldId id="397" r:id="rId55"/>
    <p:sldId id="398" r:id="rId56"/>
    <p:sldId id="360" r:id="rId57"/>
    <p:sldId id="399" r:id="rId58"/>
    <p:sldId id="269" r:id="rId59"/>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0B5395"/>
    <a:srgbClr val="FFFFCC"/>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 jasny 1 — Ak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2115" autoAdjust="0"/>
  </p:normalViewPr>
  <p:slideViewPr>
    <p:cSldViewPr>
      <p:cViewPr varScale="1">
        <p:scale>
          <a:sx n="67" d="100"/>
          <a:sy n="67" d="100"/>
        </p:scale>
        <p:origin x="-870" y="-102"/>
      </p:cViewPr>
      <p:guideLst>
        <p:guide orient="horz" pos="2160"/>
        <p:guide pos="2880"/>
      </p:guideLst>
    </p:cSldViewPr>
  </p:slideViewPr>
  <p:notesTextViewPr>
    <p:cViewPr>
      <p:scale>
        <a:sx n="100" d="100"/>
        <a:sy n="100" d="100"/>
      </p:scale>
      <p:origin x="0" y="0"/>
    </p:cViewPr>
  </p:notesTextViewPr>
  <p:sorterViewPr>
    <p:cViewPr>
      <p:scale>
        <a:sx n="116" d="100"/>
        <a:sy n="116" d="100"/>
      </p:scale>
      <p:origin x="0" y="-19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Arkusz_programu_Microsoft_Office_Excel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Arkusz_programu_Microsoft_Office_Excel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Arkusz_programu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pl-PL"/>
  <c:chart>
    <c:plotArea>
      <c:layout>
        <c:manualLayout>
          <c:layoutTarget val="inner"/>
          <c:xMode val="edge"/>
          <c:yMode val="edge"/>
          <c:x val="2.6835821366142411E-2"/>
          <c:y val="0.17140383922597921"/>
          <c:w val="0.89503878193037711"/>
          <c:h val="0.7111045236992436"/>
        </c:manualLayout>
      </c:layout>
      <c:barChart>
        <c:barDir val="col"/>
        <c:grouping val="clustered"/>
        <c:ser>
          <c:idx val="1"/>
          <c:order val="0"/>
          <c:tx>
            <c:strRef>
              <c:f>matury!$B$10</c:f>
              <c:strCache>
                <c:ptCount val="1"/>
                <c:pt idx="0">
                  <c:v>POLSKA</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Val val="1"/>
            <c:extLst xmlns:c16r2="http://schemas.microsoft.com/office/drawing/2015/06/chart">
              <c:ext xmlns:c15="http://schemas.microsoft.com/office/drawing/2012/chart" uri="{CE6537A1-D6FC-4f65-9D91-7224C49458BB}">
                <c15:showLeaderLines val="0"/>
              </c:ext>
            </c:extLst>
          </c:dLbls>
          <c:cat>
            <c:numRef>
              <c:f>matury!$A$11:$A$13</c:f>
              <c:numCache>
                <c:formatCode>General</c:formatCode>
                <c:ptCount val="3"/>
                <c:pt idx="0">
                  <c:v>2016</c:v>
                </c:pt>
                <c:pt idx="1">
                  <c:v>2017</c:v>
                </c:pt>
                <c:pt idx="2">
                  <c:v>2018</c:v>
                </c:pt>
              </c:numCache>
            </c:numRef>
          </c:cat>
          <c:val>
            <c:numRef>
              <c:f>matury!$B$11:$B$13</c:f>
              <c:numCache>
                <c:formatCode>0.00%</c:formatCode>
                <c:ptCount val="3"/>
                <c:pt idx="0" formatCode="0%">
                  <c:v>0.68000000000000038</c:v>
                </c:pt>
                <c:pt idx="1">
                  <c:v>0.67900000000000038</c:v>
                </c:pt>
                <c:pt idx="2" formatCode="0%">
                  <c:v>0.79</c:v>
                </c:pt>
              </c:numCache>
            </c:numRef>
          </c:val>
          <c:extLst xmlns:c16r2="http://schemas.microsoft.com/office/drawing/2015/06/chart">
            <c:ext xmlns:c16="http://schemas.microsoft.com/office/drawing/2014/chart" uri="{C3380CC4-5D6E-409C-BE32-E72D297353CC}">
              <c16:uniqueId val="{00000000-4871-42A1-ACD0-D436C4FF63B1}"/>
            </c:ext>
          </c:extLst>
        </c:ser>
        <c:ser>
          <c:idx val="2"/>
          <c:order val="1"/>
          <c:tx>
            <c:strRef>
              <c:f>matury!$C$10</c:f>
              <c:strCache>
                <c:ptCount val="1"/>
                <c:pt idx="0">
                  <c:v>ŚLĄSK</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Val val="1"/>
            <c:extLst xmlns:c16r2="http://schemas.microsoft.com/office/drawing/2015/06/chart">
              <c:ext xmlns:c15="http://schemas.microsoft.com/office/drawing/2012/chart" uri="{CE6537A1-D6FC-4f65-9D91-7224C49458BB}">
                <c15:showLeaderLines val="0"/>
              </c:ext>
            </c:extLst>
          </c:dLbls>
          <c:cat>
            <c:numRef>
              <c:f>matury!$A$11:$A$13</c:f>
              <c:numCache>
                <c:formatCode>General</c:formatCode>
                <c:ptCount val="3"/>
                <c:pt idx="0">
                  <c:v>2016</c:v>
                </c:pt>
                <c:pt idx="1">
                  <c:v>2017</c:v>
                </c:pt>
                <c:pt idx="2">
                  <c:v>2018</c:v>
                </c:pt>
              </c:numCache>
            </c:numRef>
          </c:cat>
          <c:val>
            <c:numRef>
              <c:f>matury!$C$11:$C$13</c:f>
              <c:numCache>
                <c:formatCode>0%</c:formatCode>
                <c:ptCount val="3"/>
                <c:pt idx="0">
                  <c:v>0.68000000000000038</c:v>
                </c:pt>
                <c:pt idx="1">
                  <c:v>0.69000000000000039</c:v>
                </c:pt>
                <c:pt idx="2">
                  <c:v>0.8</c:v>
                </c:pt>
              </c:numCache>
            </c:numRef>
          </c:val>
          <c:extLst xmlns:c16r2="http://schemas.microsoft.com/office/drawing/2015/06/chart">
            <c:ext xmlns:c16="http://schemas.microsoft.com/office/drawing/2014/chart" uri="{C3380CC4-5D6E-409C-BE32-E72D297353CC}">
              <c16:uniqueId val="{00000001-4871-42A1-ACD0-D436C4FF63B1}"/>
            </c:ext>
          </c:extLst>
        </c:ser>
        <c:ser>
          <c:idx val="3"/>
          <c:order val="2"/>
          <c:tx>
            <c:strRef>
              <c:f>matury!$D$10</c:f>
              <c:strCache>
                <c:ptCount val="1"/>
                <c:pt idx="0">
                  <c:v>SOSNOWIEC</c:v>
                </c:pt>
              </c:strCache>
            </c:strRef>
          </c:tx>
          <c:spPr>
            <a:solidFill>
              <a:schemeClr val="accent4"/>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Val val="1"/>
            <c:extLst xmlns:c16r2="http://schemas.microsoft.com/office/drawing/2015/06/chart">
              <c:ext xmlns:c15="http://schemas.microsoft.com/office/drawing/2012/chart" uri="{CE6537A1-D6FC-4f65-9D91-7224C49458BB}">
                <c15:showLeaderLines val="0"/>
              </c:ext>
            </c:extLst>
          </c:dLbls>
          <c:cat>
            <c:numRef>
              <c:f>matury!$A$11:$A$13</c:f>
              <c:numCache>
                <c:formatCode>General</c:formatCode>
                <c:ptCount val="3"/>
                <c:pt idx="0">
                  <c:v>2016</c:v>
                </c:pt>
                <c:pt idx="1">
                  <c:v>2017</c:v>
                </c:pt>
                <c:pt idx="2">
                  <c:v>2018</c:v>
                </c:pt>
              </c:numCache>
            </c:numRef>
          </c:cat>
          <c:val>
            <c:numRef>
              <c:f>matury!$D$11:$D$13</c:f>
              <c:numCache>
                <c:formatCode>0.00%</c:formatCode>
                <c:ptCount val="3"/>
                <c:pt idx="0">
                  <c:v>0.64900000000000024</c:v>
                </c:pt>
                <c:pt idx="1">
                  <c:v>0.68400000000000039</c:v>
                </c:pt>
                <c:pt idx="2">
                  <c:v>0.76390000000000025</c:v>
                </c:pt>
              </c:numCache>
            </c:numRef>
          </c:val>
          <c:extLst xmlns:c16r2="http://schemas.microsoft.com/office/drawing/2015/06/chart">
            <c:ext xmlns:c16="http://schemas.microsoft.com/office/drawing/2014/chart" uri="{C3380CC4-5D6E-409C-BE32-E72D297353CC}">
              <c16:uniqueId val="{00000002-4871-42A1-ACD0-D436C4FF63B1}"/>
            </c:ext>
          </c:extLst>
        </c:ser>
        <c:ser>
          <c:idx val="4"/>
          <c:order val="3"/>
          <c:tx>
            <c:strRef>
              <c:f>matury!$E$10</c:f>
              <c:strCache>
                <c:ptCount val="1"/>
                <c:pt idx="0">
                  <c:v>ELEKTRONIK</c:v>
                </c:pt>
              </c:strCache>
            </c:strRef>
          </c:tx>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Val val="1"/>
            <c:extLst xmlns:c16r2="http://schemas.microsoft.com/office/drawing/2015/06/chart">
              <c:ext xmlns:c15="http://schemas.microsoft.com/office/drawing/2012/chart" uri="{CE6537A1-D6FC-4f65-9D91-7224C49458BB}">
                <c15:showLeaderLines val="0"/>
              </c:ext>
            </c:extLst>
          </c:dLbls>
          <c:cat>
            <c:numRef>
              <c:f>matury!$A$11:$A$13</c:f>
              <c:numCache>
                <c:formatCode>General</c:formatCode>
                <c:ptCount val="3"/>
                <c:pt idx="0">
                  <c:v>2016</c:v>
                </c:pt>
                <c:pt idx="1">
                  <c:v>2017</c:v>
                </c:pt>
                <c:pt idx="2">
                  <c:v>2018</c:v>
                </c:pt>
              </c:numCache>
            </c:numRef>
          </c:cat>
          <c:val>
            <c:numRef>
              <c:f>matury!$E$11:$E$13</c:f>
              <c:numCache>
                <c:formatCode>0.00%</c:formatCode>
                <c:ptCount val="3"/>
                <c:pt idx="0">
                  <c:v>0.94299999999999995</c:v>
                </c:pt>
                <c:pt idx="1">
                  <c:v>0.96800000000000019</c:v>
                </c:pt>
                <c:pt idx="2">
                  <c:v>0.95100000000000018</c:v>
                </c:pt>
              </c:numCache>
            </c:numRef>
          </c:val>
          <c:extLst xmlns:c16r2="http://schemas.microsoft.com/office/drawing/2015/06/chart">
            <c:ext xmlns:c16="http://schemas.microsoft.com/office/drawing/2014/chart" uri="{C3380CC4-5D6E-409C-BE32-E72D297353CC}">
              <c16:uniqueId val="{00000003-4871-42A1-ACD0-D436C4FF63B1}"/>
            </c:ext>
          </c:extLst>
        </c:ser>
        <c:dLbls>
          <c:showVal val="1"/>
        </c:dLbls>
        <c:gapWidth val="219"/>
        <c:overlap val="-27"/>
        <c:axId val="180956544"/>
        <c:axId val="180982912"/>
      </c:barChart>
      <c:catAx>
        <c:axId val="1809565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pl-PL"/>
          </a:p>
        </c:txPr>
        <c:crossAx val="180982912"/>
        <c:crosses val="autoZero"/>
        <c:auto val="1"/>
        <c:lblAlgn val="ctr"/>
        <c:lblOffset val="100"/>
      </c:catAx>
      <c:valAx>
        <c:axId val="180982912"/>
        <c:scaling>
          <c:orientation val="minMax"/>
          <c:max val="1"/>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80956544"/>
        <c:crosses val="autoZero"/>
        <c:crossBetween val="between"/>
      </c:valAx>
      <c:spPr>
        <a:noFill/>
        <a:ln>
          <a:noFill/>
        </a:ln>
        <a:effectLst/>
      </c:spPr>
    </c:plotArea>
    <c:legend>
      <c:legendPos val="b"/>
      <c:layout>
        <c:manualLayout>
          <c:xMode val="edge"/>
          <c:yMode val="edge"/>
          <c:x val="0.27292047957234439"/>
          <c:y val="5.2236905412608926E-2"/>
          <c:w val="0.5785953991017484"/>
          <c:h val="5.2773339883903141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l-PL"/>
        </a:p>
      </c:txPr>
    </c:legend>
    <c:plotVisOnly val="1"/>
    <c:dispBlanksAs val="gap"/>
  </c:chart>
  <c:spPr>
    <a:noFill/>
    <a:ln>
      <a:noFill/>
    </a:ln>
    <a:effectLst/>
  </c:spPr>
  <c:txPr>
    <a:bodyPr/>
    <a:lstStyle/>
    <a:p>
      <a:pPr>
        <a:defRPr/>
      </a:pPr>
      <a:endParaRPr lang="pl-PL"/>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l-PL"/>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WYNIKI W ROKU SZKOLNYM </a:t>
            </a:r>
            <a:r>
              <a:rPr lang="en-US" sz="2000" b="1" dirty="0" smtClean="0"/>
              <a:t>201</a:t>
            </a:r>
            <a:r>
              <a:rPr lang="pl-PL" sz="2000" b="1" dirty="0" smtClean="0"/>
              <a:t>7</a:t>
            </a:r>
            <a:r>
              <a:rPr lang="en-US" sz="2000" b="1" dirty="0" smtClean="0"/>
              <a:t>/201</a:t>
            </a:r>
            <a:r>
              <a:rPr lang="pl-PL" sz="2000" b="1" dirty="0" smtClean="0"/>
              <a:t>8</a:t>
            </a:r>
            <a:endParaRPr lang="en-US" sz="2000" b="1" dirty="0"/>
          </a:p>
        </c:rich>
      </c:tx>
      <c:layout/>
      <c:spPr>
        <a:noFill/>
        <a:ln>
          <a:noFill/>
        </a:ln>
        <a:effectLst/>
      </c:spPr>
    </c:title>
    <c:plotArea>
      <c:layout>
        <c:manualLayout>
          <c:layoutTarget val="inner"/>
          <c:xMode val="edge"/>
          <c:yMode val="edge"/>
          <c:x val="1.7199728990383297E-2"/>
          <c:y val="0.17162033003048321"/>
          <c:w val="0.96560054201923362"/>
          <c:h val="0.70330296639763956"/>
        </c:manualLayout>
      </c:layout>
      <c:barChart>
        <c:barDir val="col"/>
        <c:grouping val="clustered"/>
        <c:ser>
          <c:idx val="0"/>
          <c:order val="0"/>
          <c:tx>
            <c:strRef>
              <c:f>zawodowe!$B$4</c:f>
              <c:strCache>
                <c:ptCount val="1"/>
                <c:pt idx="0">
                  <c:v>POLSKA</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zawodowe!$A$5:$A$7</c:f>
              <c:strCache>
                <c:ptCount val="3"/>
                <c:pt idx="0">
                  <c:v>E.12 (technik informatyk)</c:v>
                </c:pt>
                <c:pt idx="1">
                  <c:v>E.13 (technik informatyk)</c:v>
                </c:pt>
                <c:pt idx="2">
                  <c:v>E.14 (technik informatyk)</c:v>
                </c:pt>
              </c:strCache>
            </c:strRef>
          </c:cat>
          <c:val>
            <c:numRef>
              <c:f>zawodowe!$B$5:$B$7</c:f>
              <c:numCache>
                <c:formatCode>0.00%</c:formatCode>
                <c:ptCount val="3"/>
                <c:pt idx="0">
                  <c:v>0.81430000000000002</c:v>
                </c:pt>
                <c:pt idx="1">
                  <c:v>0.7058000000000002</c:v>
                </c:pt>
                <c:pt idx="2">
                  <c:v>0.59139999999999981</c:v>
                </c:pt>
              </c:numCache>
            </c:numRef>
          </c:val>
          <c:extLst xmlns:c16r2="http://schemas.microsoft.com/office/drawing/2015/06/chart">
            <c:ext xmlns:c16="http://schemas.microsoft.com/office/drawing/2014/chart" uri="{C3380CC4-5D6E-409C-BE32-E72D297353CC}">
              <c16:uniqueId val="{00000000-5FF0-41AA-9530-5CEE4104B0D6}"/>
            </c:ext>
          </c:extLst>
        </c:ser>
        <c:ser>
          <c:idx val="1"/>
          <c:order val="1"/>
          <c:tx>
            <c:strRef>
              <c:f>zawodowe!$C$4</c:f>
              <c:strCache>
                <c:ptCount val="1"/>
                <c:pt idx="0">
                  <c:v>OKE Jaworzno</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zawodowe!$A$5:$A$7</c:f>
              <c:strCache>
                <c:ptCount val="3"/>
                <c:pt idx="0">
                  <c:v>E.12 (technik informatyk)</c:v>
                </c:pt>
                <c:pt idx="1">
                  <c:v>E.13 (technik informatyk)</c:v>
                </c:pt>
                <c:pt idx="2">
                  <c:v>E.14 (technik informatyk)</c:v>
                </c:pt>
              </c:strCache>
            </c:strRef>
          </c:cat>
          <c:val>
            <c:numRef>
              <c:f>zawodowe!$C$5:$C$7</c:f>
              <c:numCache>
                <c:formatCode>0.00%</c:formatCode>
                <c:ptCount val="3"/>
                <c:pt idx="0">
                  <c:v>0.85929999999999995</c:v>
                </c:pt>
                <c:pt idx="1">
                  <c:v>0.74230000000000018</c:v>
                </c:pt>
                <c:pt idx="2">
                  <c:v>0.65570000000000028</c:v>
                </c:pt>
              </c:numCache>
            </c:numRef>
          </c:val>
          <c:extLst xmlns:c16r2="http://schemas.microsoft.com/office/drawing/2015/06/chart">
            <c:ext xmlns:c16="http://schemas.microsoft.com/office/drawing/2014/chart" uri="{C3380CC4-5D6E-409C-BE32-E72D297353CC}">
              <c16:uniqueId val="{00000001-5FF0-41AA-9530-5CEE4104B0D6}"/>
            </c:ext>
          </c:extLst>
        </c:ser>
        <c:ser>
          <c:idx val="2"/>
          <c:order val="2"/>
          <c:tx>
            <c:strRef>
              <c:f>zawodowe!$D$4</c:f>
              <c:strCache>
                <c:ptCount val="1"/>
                <c:pt idx="0">
                  <c:v>ZSEiI</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zawodowe!$A$5:$A$7</c:f>
              <c:strCache>
                <c:ptCount val="3"/>
                <c:pt idx="0">
                  <c:v>E.12 (technik informatyk)</c:v>
                </c:pt>
                <c:pt idx="1">
                  <c:v>E.13 (technik informatyk)</c:v>
                </c:pt>
                <c:pt idx="2">
                  <c:v>E.14 (technik informatyk)</c:v>
                </c:pt>
              </c:strCache>
            </c:strRef>
          </c:cat>
          <c:val>
            <c:numRef>
              <c:f>zawodowe!$D$5:$D$7</c:f>
              <c:numCache>
                <c:formatCode>0.00%</c:formatCode>
                <c:ptCount val="3"/>
                <c:pt idx="0">
                  <c:v>0.95100000000000018</c:v>
                </c:pt>
                <c:pt idx="1">
                  <c:v>0.79800000000000004</c:v>
                </c:pt>
                <c:pt idx="2" formatCode="0%">
                  <c:v>0.67000000000000026</c:v>
                </c:pt>
              </c:numCache>
            </c:numRef>
          </c:val>
          <c:extLst xmlns:c16r2="http://schemas.microsoft.com/office/drawing/2015/06/chart">
            <c:ext xmlns:c16="http://schemas.microsoft.com/office/drawing/2014/chart" uri="{C3380CC4-5D6E-409C-BE32-E72D297353CC}">
              <c16:uniqueId val="{00000002-5FF0-41AA-9530-5CEE4104B0D6}"/>
            </c:ext>
          </c:extLst>
        </c:ser>
        <c:gapWidth val="219"/>
        <c:overlap val="-27"/>
        <c:axId val="180936064"/>
        <c:axId val="180941952"/>
      </c:barChart>
      <c:catAx>
        <c:axId val="180936064"/>
        <c:scaling>
          <c:orientation val="minMax"/>
        </c:scaling>
        <c:axPos val="b"/>
        <c:numFmt formatCode="General" sourceLinked="0"/>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l-PL"/>
          </a:p>
        </c:txPr>
        <c:crossAx val="180941952"/>
        <c:crosses val="autoZero"/>
        <c:auto val="1"/>
        <c:lblAlgn val="ctr"/>
        <c:lblOffset val="100"/>
      </c:catAx>
      <c:valAx>
        <c:axId val="18094195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tickLblPos val="none"/>
        <c:crossAx val="180936064"/>
        <c:crosses val="autoZero"/>
        <c:crossBetween val="between"/>
      </c:valAx>
      <c:spPr>
        <a:noFill/>
        <a:ln>
          <a:noFill/>
        </a:ln>
        <a:effectLst/>
      </c:spPr>
    </c:plotArea>
    <c:legend>
      <c:legendPos val="b"/>
      <c:layout>
        <c:manualLayout>
          <c:xMode val="edge"/>
          <c:yMode val="edge"/>
          <c:x val="0.28117900263979517"/>
          <c:y val="0.11056401148254542"/>
          <c:w val="0.41172236017710012"/>
          <c:h val="5.1501113911159857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l-PL"/>
        </a:p>
      </c:txPr>
    </c:legend>
    <c:plotVisOnly val="1"/>
    <c:dispBlanksAs val="gap"/>
  </c:chart>
  <c:spPr>
    <a:noFill/>
    <a:ln>
      <a:noFill/>
    </a:ln>
    <a:effectLst/>
  </c:spPr>
  <c:txPr>
    <a:bodyPr/>
    <a:lstStyle/>
    <a:p>
      <a:pPr>
        <a:defRPr/>
      </a:pPr>
      <a:endParaRPr lang="pl-PL"/>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pl-PL"/>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WYNIKI W ROKU SZKOLNYM </a:t>
            </a:r>
            <a:r>
              <a:rPr lang="en-US" sz="2000" b="1" dirty="0" smtClean="0"/>
              <a:t>201</a:t>
            </a:r>
            <a:r>
              <a:rPr lang="pl-PL" sz="2000" b="1" dirty="0" smtClean="0"/>
              <a:t>7</a:t>
            </a:r>
            <a:r>
              <a:rPr lang="en-US" sz="2000" b="1" dirty="0" smtClean="0"/>
              <a:t>/201</a:t>
            </a:r>
            <a:r>
              <a:rPr lang="pl-PL" sz="2000" b="1" dirty="0" smtClean="0"/>
              <a:t>8</a:t>
            </a:r>
            <a:endParaRPr lang="en-US" sz="2000" b="1" dirty="0"/>
          </a:p>
        </c:rich>
      </c:tx>
      <c:layout>
        <c:manualLayout>
          <c:xMode val="edge"/>
          <c:yMode val="edge"/>
          <c:x val="0.21696617036989393"/>
          <c:y val="6.1488638319848687E-2"/>
        </c:manualLayout>
      </c:layout>
      <c:spPr>
        <a:noFill/>
        <a:ln>
          <a:noFill/>
        </a:ln>
        <a:effectLst/>
      </c:spPr>
    </c:title>
    <c:plotArea>
      <c:layout>
        <c:manualLayout>
          <c:layoutTarget val="inner"/>
          <c:xMode val="edge"/>
          <c:yMode val="edge"/>
          <c:x val="4.2753088044241543E-3"/>
          <c:y val="0.29549926120388037"/>
          <c:w val="0.9957246911955776"/>
          <c:h val="0.5591533611637115"/>
        </c:manualLayout>
      </c:layout>
      <c:barChart>
        <c:barDir val="col"/>
        <c:grouping val="clustered"/>
        <c:ser>
          <c:idx val="0"/>
          <c:order val="0"/>
          <c:tx>
            <c:strRef>
              <c:f>Arkusz6!$C$3</c:f>
              <c:strCache>
                <c:ptCount val="1"/>
                <c:pt idx="0">
                  <c:v>POLSKA</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pl-PL"/>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Arkusz6!$B$4:$B$6</c:f>
              <c:strCache>
                <c:ptCount val="3"/>
                <c:pt idx="0">
                  <c:v>E.20 (technik elektronik)</c:v>
                </c:pt>
                <c:pt idx="1">
                  <c:v>E.6 (technik elektronik)</c:v>
                </c:pt>
                <c:pt idx="2">
                  <c:v>S.3 (technik realizacji nagrań i nagłośnień)</c:v>
                </c:pt>
              </c:strCache>
            </c:strRef>
          </c:cat>
          <c:val>
            <c:numRef>
              <c:f>Arkusz6!$C$4:$C$6</c:f>
              <c:numCache>
                <c:formatCode>0.00%</c:formatCode>
                <c:ptCount val="3"/>
                <c:pt idx="0">
                  <c:v>0.64300000000000013</c:v>
                </c:pt>
                <c:pt idx="1">
                  <c:v>0.84360000000000013</c:v>
                </c:pt>
                <c:pt idx="2">
                  <c:v>0.8519000000000001</c:v>
                </c:pt>
              </c:numCache>
            </c:numRef>
          </c:val>
          <c:extLst xmlns:c16r2="http://schemas.microsoft.com/office/drawing/2015/06/chart">
            <c:ext xmlns:c16="http://schemas.microsoft.com/office/drawing/2014/chart" uri="{C3380CC4-5D6E-409C-BE32-E72D297353CC}">
              <c16:uniqueId val="{00000000-D89F-4D89-A007-D66BA94E93F5}"/>
            </c:ext>
          </c:extLst>
        </c:ser>
        <c:ser>
          <c:idx val="1"/>
          <c:order val="1"/>
          <c:tx>
            <c:strRef>
              <c:f>Arkusz6!$D$3</c:f>
              <c:strCache>
                <c:ptCount val="1"/>
                <c:pt idx="0">
                  <c:v>OKE Jaworzno</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pl-PL"/>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Arkusz6!$B$4:$B$6</c:f>
              <c:strCache>
                <c:ptCount val="3"/>
                <c:pt idx="0">
                  <c:v>E.20 (technik elektronik)</c:v>
                </c:pt>
                <c:pt idx="1">
                  <c:v>E.6 (technik elektronik)</c:v>
                </c:pt>
                <c:pt idx="2">
                  <c:v>S.3 (technik realizacji nagrań i nagłośnień)</c:v>
                </c:pt>
              </c:strCache>
            </c:strRef>
          </c:cat>
          <c:val>
            <c:numRef>
              <c:f>Arkusz6!$D$4:$D$6</c:f>
              <c:numCache>
                <c:formatCode>0.00%</c:formatCode>
                <c:ptCount val="3"/>
                <c:pt idx="0">
                  <c:v>0.5625</c:v>
                </c:pt>
                <c:pt idx="1">
                  <c:v>0.66230000000000011</c:v>
                </c:pt>
                <c:pt idx="2">
                  <c:v>0.86670000000000014</c:v>
                </c:pt>
              </c:numCache>
            </c:numRef>
          </c:val>
          <c:extLst xmlns:c16r2="http://schemas.microsoft.com/office/drawing/2015/06/chart">
            <c:ext xmlns:c16="http://schemas.microsoft.com/office/drawing/2014/chart" uri="{C3380CC4-5D6E-409C-BE32-E72D297353CC}">
              <c16:uniqueId val="{00000001-D89F-4D89-A007-D66BA94E93F5}"/>
            </c:ext>
          </c:extLst>
        </c:ser>
        <c:ser>
          <c:idx val="2"/>
          <c:order val="2"/>
          <c:tx>
            <c:strRef>
              <c:f>Arkusz6!$E$3</c:f>
              <c:strCache>
                <c:ptCount val="1"/>
                <c:pt idx="0">
                  <c:v>ZSEiI</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pl-PL"/>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Arkusz6!$B$4:$B$6</c:f>
              <c:strCache>
                <c:ptCount val="3"/>
                <c:pt idx="0">
                  <c:v>E.20 (technik elektronik)</c:v>
                </c:pt>
                <c:pt idx="1">
                  <c:v>E.6 (technik elektronik)</c:v>
                </c:pt>
                <c:pt idx="2">
                  <c:v>S.3 (technik realizacji nagrań i nagłośnień)</c:v>
                </c:pt>
              </c:strCache>
            </c:strRef>
          </c:cat>
          <c:val>
            <c:numRef>
              <c:f>Arkusz6!$E$4:$E$6</c:f>
              <c:numCache>
                <c:formatCode>0.00%</c:formatCode>
                <c:ptCount val="3"/>
                <c:pt idx="0">
                  <c:v>0.72700000000000009</c:v>
                </c:pt>
                <c:pt idx="1">
                  <c:v>0.64400000000000013</c:v>
                </c:pt>
                <c:pt idx="2" formatCode="0%">
                  <c:v>1</c:v>
                </c:pt>
              </c:numCache>
            </c:numRef>
          </c:val>
          <c:extLst xmlns:c16r2="http://schemas.microsoft.com/office/drawing/2015/06/chart">
            <c:ext xmlns:c16="http://schemas.microsoft.com/office/drawing/2014/chart" uri="{C3380CC4-5D6E-409C-BE32-E72D297353CC}">
              <c16:uniqueId val="{00000002-D89F-4D89-A007-D66BA94E93F5}"/>
            </c:ext>
          </c:extLst>
        </c:ser>
        <c:dLbls>
          <c:showVal val="1"/>
        </c:dLbls>
        <c:gapWidth val="219"/>
        <c:overlap val="-27"/>
        <c:axId val="191673856"/>
        <c:axId val="191675392"/>
      </c:barChart>
      <c:catAx>
        <c:axId val="1916738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l-PL"/>
          </a:p>
        </c:txPr>
        <c:crossAx val="191675392"/>
        <c:crosses val="autoZero"/>
        <c:auto val="1"/>
        <c:lblAlgn val="ctr"/>
        <c:lblOffset val="100"/>
      </c:catAx>
      <c:valAx>
        <c:axId val="19167539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tickLblPos val="none"/>
        <c:crossAx val="191673856"/>
        <c:crosses val="autoZero"/>
        <c:crossBetween val="between"/>
      </c:valAx>
      <c:spPr>
        <a:noFill/>
        <a:ln>
          <a:noFill/>
        </a:ln>
        <a:effectLst/>
      </c:spPr>
    </c:plotArea>
    <c:legend>
      <c:legendPos val="b"/>
      <c:layout>
        <c:manualLayout>
          <c:xMode val="edge"/>
          <c:yMode val="edge"/>
          <c:x val="0.27284353012478041"/>
          <c:y val="0.1531562015837494"/>
          <c:w val="0.44895056867891536"/>
          <c:h val="7.5673301254009923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l-PL"/>
        </a:p>
      </c:txPr>
    </c:legend>
    <c:plotVisOnly val="1"/>
    <c:dispBlanksAs val="gap"/>
  </c:chart>
  <c:spPr>
    <a:noFill/>
    <a:ln>
      <a:noFill/>
    </a:ln>
    <a:effectLst/>
  </c:spPr>
  <c:txPr>
    <a:bodyPr/>
    <a:lstStyle/>
    <a:p>
      <a:pPr>
        <a:defRPr/>
      </a:pPr>
      <a:endParaRPr lang="pl-PL"/>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latinLnBrk="0">
              <a:spcBef>
                <a:spcPts val="0"/>
              </a:spcBef>
              <a:spcAft>
                <a:spcPts val="0"/>
              </a:spcAft>
              <a:defRPr lang="pl-PL" sz="1200">
                <a:latin typeface="+mn-lt"/>
                <a:cs typeface="+mn-cs"/>
              </a:defRPr>
            </a:lvl1pPr>
            <a:extLst/>
          </a:lstStyle>
          <a:p>
            <a:pPr>
              <a:defRPr/>
            </a:pPr>
            <a:endParaRPr/>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fontAlgn="auto" latinLnBrk="0">
              <a:spcBef>
                <a:spcPts val="0"/>
              </a:spcBef>
              <a:spcAft>
                <a:spcPts val="0"/>
              </a:spcAft>
              <a:defRPr lang="pl-PL" sz="1200" smtClean="0">
                <a:latin typeface="+mn-lt"/>
                <a:cs typeface="+mn-cs"/>
              </a:defRPr>
            </a:lvl1pPr>
            <a:extLst/>
          </a:lstStyle>
          <a:p>
            <a:pPr>
              <a:defRPr/>
            </a:pPr>
            <a:fld id="{F876A51D-1181-4341-B36B-3102FC1AB9A9}" type="datetimeFigureOut">
              <a:rPr lang="pl-PL"/>
              <a:pPr>
                <a:defRPr/>
              </a:pPr>
              <a:t>02.03.2019</a:t>
            </a:fld>
            <a:endParaRPr/>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fontAlgn="auto" latinLnBrk="0">
              <a:spcBef>
                <a:spcPts val="0"/>
              </a:spcBef>
              <a:spcAft>
                <a:spcPts val="0"/>
              </a:spcAft>
              <a:defRPr lang="pl-PL" sz="1200">
                <a:latin typeface="+mn-lt"/>
                <a:cs typeface="+mn-cs"/>
              </a:defRPr>
            </a:lvl1pPr>
            <a:extLst/>
          </a:lstStyle>
          <a:p>
            <a:pPr>
              <a:defRPr/>
            </a:pPr>
            <a:endParaRPr/>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fontAlgn="auto" latinLnBrk="0">
              <a:spcBef>
                <a:spcPts val="0"/>
              </a:spcBef>
              <a:spcAft>
                <a:spcPts val="0"/>
              </a:spcAft>
              <a:defRPr lang="pl-PL" sz="1200" smtClean="0">
                <a:latin typeface="+mn-lt"/>
                <a:cs typeface="+mn-cs"/>
              </a:defRPr>
            </a:lvl1pPr>
            <a:extLst/>
          </a:lstStyle>
          <a:p>
            <a:pPr>
              <a:defRPr/>
            </a:pPr>
            <a:fld id="{63121D20-57F1-4439-8A33-2F8FB7DF6097}" type="slidenum">
              <a:rPr/>
              <a:pPr>
                <a:defRPr/>
              </a:pPr>
              <a:t>‹#›</a:t>
            </a:fld>
            <a:endParaRPr/>
          </a:p>
        </p:txBody>
      </p:sp>
    </p:spTree>
    <p:extLst>
      <p:ext uri="{BB962C8B-B14F-4D97-AF65-F5344CB8AC3E}">
        <p14:creationId xmlns="" xmlns:p14="http://schemas.microsoft.com/office/powerpoint/2010/main" val="1954325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latinLnBrk="0">
              <a:spcBef>
                <a:spcPts val="0"/>
              </a:spcBef>
              <a:spcAft>
                <a:spcPts val="0"/>
              </a:spcAft>
              <a:defRPr lang="pl-PL" sz="1200">
                <a:latin typeface="+mn-lt"/>
                <a:cs typeface="+mn-cs"/>
              </a:defRPr>
            </a:lvl1pPr>
            <a:extLst/>
          </a:lstStyle>
          <a:p>
            <a:pPr>
              <a:defRPr/>
            </a:pPr>
            <a:endParaRPr/>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fontAlgn="auto" latinLnBrk="0">
              <a:spcBef>
                <a:spcPts val="0"/>
              </a:spcBef>
              <a:spcAft>
                <a:spcPts val="0"/>
              </a:spcAft>
              <a:defRPr lang="pl-PL" sz="1200">
                <a:latin typeface="+mn-lt"/>
                <a:cs typeface="+mn-cs"/>
              </a:defRPr>
            </a:lvl1pPr>
            <a:extLst/>
          </a:lstStyle>
          <a:p>
            <a:pPr>
              <a:defRPr/>
            </a:pPr>
            <a:fld id="{90887240-0E6D-4870-9897-6412BCEBEFC8}" type="datetimeFigureOut">
              <a:rPr lang="pl-PL"/>
              <a:pPr>
                <a:defRPr/>
              </a:pPr>
              <a:t>02.03.2019</a:t>
            </a:fld>
            <a:endParaRPr/>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pPr lvl="0"/>
            <a:endParaRPr lang="pl-PL" noProof="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fontAlgn="auto" latinLnBrk="0">
              <a:spcBef>
                <a:spcPts val="0"/>
              </a:spcBef>
              <a:spcAft>
                <a:spcPts val="0"/>
              </a:spcAft>
              <a:defRPr lang="pl-PL" sz="1200">
                <a:latin typeface="+mn-lt"/>
                <a:cs typeface="+mn-cs"/>
              </a:defRPr>
            </a:lvl1pPr>
            <a:extLst/>
          </a:lstStyle>
          <a:p>
            <a:pPr>
              <a:defRPr/>
            </a:pPr>
            <a:endParaRPr/>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fontAlgn="auto" latinLnBrk="0">
              <a:spcBef>
                <a:spcPts val="0"/>
              </a:spcBef>
              <a:spcAft>
                <a:spcPts val="0"/>
              </a:spcAft>
              <a:defRPr lang="pl-PL" sz="1200">
                <a:latin typeface="+mn-lt"/>
                <a:cs typeface="+mn-cs"/>
              </a:defRPr>
            </a:lvl1pPr>
            <a:extLst/>
          </a:lstStyle>
          <a:p>
            <a:pPr>
              <a:defRPr/>
            </a:pPr>
            <a:fld id="{5A419C8F-4748-4203-B103-9786DDA7540E}" type="slidenum">
              <a:rPr/>
              <a:pPr>
                <a:defRPr/>
              </a:pPr>
              <a:t>‹#›</a:t>
            </a:fld>
            <a:endParaRPr/>
          </a:p>
        </p:txBody>
      </p:sp>
    </p:spTree>
    <p:extLst>
      <p:ext uri="{BB962C8B-B14F-4D97-AF65-F5344CB8AC3E}">
        <p14:creationId xmlns="" xmlns:p14="http://schemas.microsoft.com/office/powerpoint/2010/main" val="2704241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lang="pl-PL" sz="1200" kern="1200">
        <a:solidFill>
          <a:schemeClr val="tx1"/>
        </a:solidFill>
        <a:latin typeface="+mn-lt"/>
        <a:ea typeface="+mn-ea"/>
        <a:cs typeface="+mn-cs"/>
      </a:defRPr>
    </a:lvl1pPr>
    <a:lvl2pPr marL="457200" algn="l" rtl="0" eaLnBrk="0" fontAlgn="base" hangingPunct="0">
      <a:spcBef>
        <a:spcPct val="30000"/>
      </a:spcBef>
      <a:spcAft>
        <a:spcPct val="0"/>
      </a:spcAft>
      <a:defRPr lang="pl-PL" sz="1200" kern="1200">
        <a:solidFill>
          <a:schemeClr val="tx1"/>
        </a:solidFill>
        <a:latin typeface="+mn-lt"/>
        <a:ea typeface="+mn-ea"/>
        <a:cs typeface="+mn-cs"/>
      </a:defRPr>
    </a:lvl2pPr>
    <a:lvl3pPr marL="914400" algn="l" rtl="0" eaLnBrk="0" fontAlgn="base" hangingPunct="0">
      <a:spcBef>
        <a:spcPct val="30000"/>
      </a:spcBef>
      <a:spcAft>
        <a:spcPct val="0"/>
      </a:spcAft>
      <a:defRPr lang="pl-PL" sz="1200" kern="1200">
        <a:solidFill>
          <a:schemeClr val="tx1"/>
        </a:solidFill>
        <a:latin typeface="+mn-lt"/>
        <a:ea typeface="+mn-ea"/>
        <a:cs typeface="+mn-cs"/>
      </a:defRPr>
    </a:lvl3pPr>
    <a:lvl4pPr marL="1371600" algn="l" rtl="0" eaLnBrk="0" fontAlgn="base" hangingPunct="0">
      <a:spcBef>
        <a:spcPct val="30000"/>
      </a:spcBef>
      <a:spcAft>
        <a:spcPct val="0"/>
      </a:spcAft>
      <a:defRPr lang="pl-PL" sz="1200" kern="1200">
        <a:solidFill>
          <a:schemeClr val="tx1"/>
        </a:solidFill>
        <a:latin typeface="+mn-lt"/>
        <a:ea typeface="+mn-ea"/>
        <a:cs typeface="+mn-cs"/>
      </a:defRPr>
    </a:lvl4pPr>
    <a:lvl5pPr marL="1828800" algn="l" rtl="0" eaLnBrk="0" fontAlgn="base" hangingPunct="0">
      <a:spcBef>
        <a:spcPct val="30000"/>
      </a:spcBef>
      <a:spcAft>
        <a:spcPct val="0"/>
      </a:spcAft>
      <a:defRPr lang="pl-PL" sz="1200" kern="1200">
        <a:solidFill>
          <a:schemeClr val="tx1"/>
        </a:solidFill>
        <a:latin typeface="+mn-lt"/>
        <a:ea typeface="+mn-ea"/>
        <a:cs typeface="+mn-cs"/>
      </a:defRPr>
    </a:lvl5pPr>
    <a:lvl6pPr marL="2286000" algn="l" rtl="0" latinLnBrk="0">
      <a:defRPr lang="pl-PL" sz="1200" kern="1200">
        <a:solidFill>
          <a:schemeClr val="tx1"/>
        </a:solidFill>
        <a:latin typeface="+mn-lt"/>
        <a:ea typeface="+mn-ea"/>
        <a:cs typeface="+mn-cs"/>
      </a:defRPr>
    </a:lvl6pPr>
    <a:lvl7pPr marL="2743200" algn="l" rtl="0" latinLnBrk="0">
      <a:defRPr lang="pl-PL" sz="1200" kern="1200">
        <a:solidFill>
          <a:schemeClr val="tx1"/>
        </a:solidFill>
        <a:latin typeface="+mn-lt"/>
        <a:ea typeface="+mn-ea"/>
        <a:cs typeface="+mn-cs"/>
      </a:defRPr>
    </a:lvl7pPr>
    <a:lvl8pPr marL="3200400" algn="l" rtl="0" latinLnBrk="0">
      <a:defRPr lang="pl-PL" sz="1200" kern="1200">
        <a:solidFill>
          <a:schemeClr val="tx1"/>
        </a:solidFill>
        <a:latin typeface="+mn-lt"/>
        <a:ea typeface="+mn-ea"/>
        <a:cs typeface="+mn-cs"/>
      </a:defRPr>
    </a:lvl8pPr>
    <a:lvl9pPr marL="3657600" algn="l" rtl="0" latinLnBrk="0">
      <a:defRPr lang="pl-PL"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16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1B35C4B5-CC59-46E4-96BE-E6E65D07A817}" type="slidenum">
              <a:rPr smtClean="0"/>
              <a:pPr fontAlgn="base">
                <a:spcBef>
                  <a:spcPct val="0"/>
                </a:spcBef>
                <a:spcAft>
                  <a:spcPct val="0"/>
                </a:spcAft>
              </a:pPr>
              <a:t>1</a:t>
            </a:fld>
            <a:endParaRPr/>
          </a:p>
        </p:txBody>
      </p:sp>
    </p:spTree>
    <p:extLst>
      <p:ext uri="{BB962C8B-B14F-4D97-AF65-F5344CB8AC3E}">
        <p14:creationId xmlns="" xmlns:p14="http://schemas.microsoft.com/office/powerpoint/2010/main" val="98120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3732"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3478342-FD64-4748-8ADA-FC324E2E062E}" type="slidenum">
              <a:rPr smtClean="0"/>
              <a:pPr fontAlgn="base">
                <a:spcBef>
                  <a:spcPct val="0"/>
                </a:spcBef>
                <a:spcAft>
                  <a:spcPct val="0"/>
                </a:spcAft>
              </a:pPr>
              <a:t>10</a:t>
            </a:fld>
            <a:endParaRPr/>
          </a:p>
        </p:txBody>
      </p:sp>
    </p:spTree>
    <p:extLst>
      <p:ext uri="{BB962C8B-B14F-4D97-AF65-F5344CB8AC3E}">
        <p14:creationId xmlns="" xmlns:p14="http://schemas.microsoft.com/office/powerpoint/2010/main" val="1876877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475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45E2C36-E016-4138-BF29-5C349978FF86}" type="slidenum">
              <a:rPr smtClean="0"/>
              <a:pPr fontAlgn="base">
                <a:spcBef>
                  <a:spcPct val="0"/>
                </a:spcBef>
                <a:spcAft>
                  <a:spcPct val="0"/>
                </a:spcAft>
              </a:pPr>
              <a:t>11</a:t>
            </a:fld>
            <a:endParaRPr/>
          </a:p>
        </p:txBody>
      </p:sp>
    </p:spTree>
    <p:extLst>
      <p:ext uri="{BB962C8B-B14F-4D97-AF65-F5344CB8AC3E}">
        <p14:creationId xmlns="" xmlns:p14="http://schemas.microsoft.com/office/powerpoint/2010/main" val="284322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3732"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3478342-FD64-4748-8ADA-FC324E2E062E}" type="slidenum">
              <a:rPr smtClean="0"/>
              <a:pPr fontAlgn="base">
                <a:spcBef>
                  <a:spcPct val="0"/>
                </a:spcBef>
                <a:spcAft>
                  <a:spcPct val="0"/>
                </a:spcAft>
              </a:pPr>
              <a:t>12</a:t>
            </a:fld>
            <a:endParaRPr/>
          </a:p>
        </p:txBody>
      </p:sp>
    </p:spTree>
    <p:extLst>
      <p:ext uri="{BB962C8B-B14F-4D97-AF65-F5344CB8AC3E}">
        <p14:creationId xmlns="" xmlns:p14="http://schemas.microsoft.com/office/powerpoint/2010/main" val="339105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475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45E2C36-E016-4138-BF29-5C349978FF86}" type="slidenum">
              <a:rPr smtClean="0"/>
              <a:pPr fontAlgn="base">
                <a:spcBef>
                  <a:spcPct val="0"/>
                </a:spcBef>
                <a:spcAft>
                  <a:spcPct val="0"/>
                </a:spcAft>
              </a:pPr>
              <a:t>13</a:t>
            </a:fld>
            <a:endParaRPr/>
          </a:p>
        </p:txBody>
      </p:sp>
    </p:spTree>
    <p:extLst>
      <p:ext uri="{BB962C8B-B14F-4D97-AF65-F5344CB8AC3E}">
        <p14:creationId xmlns="" xmlns:p14="http://schemas.microsoft.com/office/powerpoint/2010/main" val="277104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680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A7E6EB3-17B8-496B-A490-01ABE89BF6F3}" type="slidenum">
              <a:rPr smtClean="0"/>
              <a:pPr fontAlgn="base">
                <a:spcBef>
                  <a:spcPct val="0"/>
                </a:spcBef>
                <a:spcAft>
                  <a:spcPct val="0"/>
                </a:spcAft>
              </a:pPr>
              <a:t>14</a:t>
            </a:fld>
            <a:endParaRPr/>
          </a:p>
        </p:txBody>
      </p:sp>
    </p:spTree>
    <p:extLst>
      <p:ext uri="{BB962C8B-B14F-4D97-AF65-F5344CB8AC3E}">
        <p14:creationId xmlns="" xmlns:p14="http://schemas.microsoft.com/office/powerpoint/2010/main" val="33653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15</a:t>
            </a:fld>
            <a:endParaRPr/>
          </a:p>
        </p:txBody>
      </p:sp>
    </p:spTree>
    <p:extLst>
      <p:ext uri="{BB962C8B-B14F-4D97-AF65-F5344CB8AC3E}">
        <p14:creationId xmlns="" xmlns:p14="http://schemas.microsoft.com/office/powerpoint/2010/main" val="99034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16</a:t>
            </a:fld>
            <a:endParaRPr/>
          </a:p>
        </p:txBody>
      </p:sp>
    </p:spTree>
    <p:extLst>
      <p:ext uri="{BB962C8B-B14F-4D97-AF65-F5344CB8AC3E}">
        <p14:creationId xmlns="" xmlns:p14="http://schemas.microsoft.com/office/powerpoint/2010/main" val="99034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680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A7E6EB3-17B8-496B-A490-01ABE89BF6F3}" type="slidenum">
              <a:rPr smtClean="0"/>
              <a:pPr fontAlgn="base">
                <a:spcBef>
                  <a:spcPct val="0"/>
                </a:spcBef>
                <a:spcAft>
                  <a:spcPct val="0"/>
                </a:spcAft>
              </a:pPr>
              <a:t>17</a:t>
            </a:fld>
            <a:endParaRPr/>
          </a:p>
        </p:txBody>
      </p:sp>
    </p:spTree>
    <p:extLst>
      <p:ext uri="{BB962C8B-B14F-4D97-AF65-F5344CB8AC3E}">
        <p14:creationId xmlns="" xmlns:p14="http://schemas.microsoft.com/office/powerpoint/2010/main" val="33653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18</a:t>
            </a:fld>
            <a:endParaRPr/>
          </a:p>
        </p:txBody>
      </p:sp>
    </p:spTree>
    <p:extLst>
      <p:ext uri="{BB962C8B-B14F-4D97-AF65-F5344CB8AC3E}">
        <p14:creationId xmlns="" xmlns:p14="http://schemas.microsoft.com/office/powerpoint/2010/main" val="99034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987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2C346E9-8B35-45CF-9175-2F64CF940565}" type="slidenum">
              <a:rPr smtClean="0"/>
              <a:pPr fontAlgn="base">
                <a:spcBef>
                  <a:spcPct val="0"/>
                </a:spcBef>
                <a:spcAft>
                  <a:spcPct val="0"/>
                </a:spcAft>
              </a:pPr>
              <a:t>19</a:t>
            </a:fld>
            <a:endParaRPr/>
          </a:p>
        </p:txBody>
      </p:sp>
    </p:spTree>
    <p:extLst>
      <p:ext uri="{BB962C8B-B14F-4D97-AF65-F5344CB8AC3E}">
        <p14:creationId xmlns="" xmlns:p14="http://schemas.microsoft.com/office/powerpoint/2010/main" val="61766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776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0ABFAA4-1E04-424B-90CE-B5AA4CD2F8E3}" type="slidenum">
              <a:rPr smtClean="0"/>
              <a:pPr fontAlgn="base">
                <a:spcBef>
                  <a:spcPct val="0"/>
                </a:spcBef>
                <a:spcAft>
                  <a:spcPct val="0"/>
                </a:spcAft>
              </a:pPr>
              <a:t>2</a:t>
            </a:fld>
            <a:endParaRPr/>
          </a:p>
        </p:txBody>
      </p:sp>
    </p:spTree>
    <p:extLst>
      <p:ext uri="{BB962C8B-B14F-4D97-AF65-F5344CB8AC3E}">
        <p14:creationId xmlns="" xmlns:p14="http://schemas.microsoft.com/office/powerpoint/2010/main" val="732207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8090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E017F806-01BF-4BDB-8CF8-06EEC894A2D5}" type="slidenum">
              <a:rPr smtClean="0"/>
              <a:pPr fontAlgn="base">
                <a:spcBef>
                  <a:spcPct val="0"/>
                </a:spcBef>
                <a:spcAft>
                  <a:spcPct val="0"/>
                </a:spcAft>
              </a:pPr>
              <a:t>20</a:t>
            </a:fld>
            <a:endParaRPr/>
          </a:p>
        </p:txBody>
      </p:sp>
    </p:spTree>
    <p:extLst>
      <p:ext uri="{BB962C8B-B14F-4D97-AF65-F5344CB8AC3E}">
        <p14:creationId xmlns="" xmlns:p14="http://schemas.microsoft.com/office/powerpoint/2010/main" val="2410402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987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2C346E9-8B35-45CF-9175-2F64CF940565}" type="slidenum">
              <a:rPr smtClean="0"/>
              <a:pPr fontAlgn="base">
                <a:spcBef>
                  <a:spcPct val="0"/>
                </a:spcBef>
                <a:spcAft>
                  <a:spcPct val="0"/>
                </a:spcAft>
              </a:pPr>
              <a:t>21</a:t>
            </a:fld>
            <a:endParaRPr/>
          </a:p>
        </p:txBody>
      </p:sp>
    </p:spTree>
    <p:extLst>
      <p:ext uri="{BB962C8B-B14F-4D97-AF65-F5344CB8AC3E}">
        <p14:creationId xmlns="" xmlns:p14="http://schemas.microsoft.com/office/powerpoint/2010/main" val="3022845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22</a:t>
            </a:fld>
            <a:endParaRPr/>
          </a:p>
        </p:txBody>
      </p:sp>
    </p:spTree>
    <p:extLst>
      <p:ext uri="{BB962C8B-B14F-4D97-AF65-F5344CB8AC3E}">
        <p14:creationId xmlns="" xmlns:p14="http://schemas.microsoft.com/office/powerpoint/2010/main" val="990346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680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A7E6EB3-17B8-496B-A490-01ABE89BF6F3}" type="slidenum">
              <a:rPr smtClean="0"/>
              <a:pPr fontAlgn="base">
                <a:spcBef>
                  <a:spcPct val="0"/>
                </a:spcBef>
                <a:spcAft>
                  <a:spcPct val="0"/>
                </a:spcAft>
              </a:pPr>
              <a:t>23</a:t>
            </a:fld>
            <a:endParaRPr/>
          </a:p>
        </p:txBody>
      </p:sp>
    </p:spTree>
    <p:extLst>
      <p:ext uri="{BB962C8B-B14F-4D97-AF65-F5344CB8AC3E}">
        <p14:creationId xmlns="" xmlns:p14="http://schemas.microsoft.com/office/powerpoint/2010/main" val="336532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24</a:t>
            </a:fld>
            <a:endParaRPr/>
          </a:p>
        </p:txBody>
      </p:sp>
    </p:spTree>
    <p:extLst>
      <p:ext uri="{BB962C8B-B14F-4D97-AF65-F5344CB8AC3E}">
        <p14:creationId xmlns="" xmlns:p14="http://schemas.microsoft.com/office/powerpoint/2010/main" val="99034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987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2C346E9-8B35-45CF-9175-2F64CF940565}" type="slidenum">
              <a:rPr smtClean="0"/>
              <a:pPr fontAlgn="base">
                <a:spcBef>
                  <a:spcPct val="0"/>
                </a:spcBef>
                <a:spcAft>
                  <a:spcPct val="0"/>
                </a:spcAft>
              </a:pPr>
              <a:t>25</a:t>
            </a:fld>
            <a:endParaRPr/>
          </a:p>
        </p:txBody>
      </p:sp>
    </p:spTree>
    <p:extLst>
      <p:ext uri="{BB962C8B-B14F-4D97-AF65-F5344CB8AC3E}">
        <p14:creationId xmlns="" xmlns:p14="http://schemas.microsoft.com/office/powerpoint/2010/main" val="845184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987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2C346E9-8B35-45CF-9175-2F64CF940565}" type="slidenum">
              <a:rPr smtClean="0"/>
              <a:pPr fontAlgn="base">
                <a:spcBef>
                  <a:spcPct val="0"/>
                </a:spcBef>
                <a:spcAft>
                  <a:spcPct val="0"/>
                </a:spcAft>
              </a:pPr>
              <a:t>28</a:t>
            </a:fld>
            <a:endParaRPr/>
          </a:p>
        </p:txBody>
      </p:sp>
    </p:spTree>
    <p:extLst>
      <p:ext uri="{BB962C8B-B14F-4D97-AF65-F5344CB8AC3E}">
        <p14:creationId xmlns="" xmlns:p14="http://schemas.microsoft.com/office/powerpoint/2010/main" val="246075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8806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D3B136F-14AC-47A2-9CB4-71F87B36A07C}" type="slidenum">
              <a:rPr smtClean="0"/>
              <a:pPr fontAlgn="base">
                <a:spcBef>
                  <a:spcPct val="0"/>
                </a:spcBef>
                <a:spcAft>
                  <a:spcPct val="0"/>
                </a:spcAft>
              </a:pPr>
              <a:t>29</a:t>
            </a:fld>
            <a:endParaRPr/>
          </a:p>
        </p:txBody>
      </p:sp>
    </p:spTree>
    <p:extLst>
      <p:ext uri="{BB962C8B-B14F-4D97-AF65-F5344CB8AC3E}">
        <p14:creationId xmlns="" xmlns:p14="http://schemas.microsoft.com/office/powerpoint/2010/main" val="4182941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8909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CCD7624-1C89-4C54-8C6E-951416BBDE26}" type="slidenum">
              <a:rPr smtClean="0"/>
              <a:pPr fontAlgn="base">
                <a:spcBef>
                  <a:spcPct val="0"/>
                </a:spcBef>
                <a:spcAft>
                  <a:spcPct val="0"/>
                </a:spcAft>
              </a:pPr>
              <a:t>30</a:t>
            </a:fld>
            <a:endParaRPr/>
          </a:p>
        </p:txBody>
      </p:sp>
    </p:spTree>
    <p:extLst>
      <p:ext uri="{BB962C8B-B14F-4D97-AF65-F5344CB8AC3E}">
        <p14:creationId xmlns="" xmlns:p14="http://schemas.microsoft.com/office/powerpoint/2010/main" val="2979040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p:spPr>
      </p:sp>
      <p:sp>
        <p:nvSpPr>
          <p:cNvPr id="9011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9011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BB1E928-E895-41FC-A659-56676629C503}" type="slidenum">
              <a:rPr smtClean="0"/>
              <a:pPr fontAlgn="base">
                <a:spcBef>
                  <a:spcPct val="0"/>
                </a:spcBef>
                <a:spcAft>
                  <a:spcPct val="0"/>
                </a:spcAft>
              </a:pPr>
              <a:t>31</a:t>
            </a:fld>
            <a:endParaRPr/>
          </a:p>
        </p:txBody>
      </p:sp>
    </p:spTree>
    <p:extLst>
      <p:ext uri="{BB962C8B-B14F-4D97-AF65-F5344CB8AC3E}">
        <p14:creationId xmlns="" xmlns:p14="http://schemas.microsoft.com/office/powerpoint/2010/main" val="403278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270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2911735-BFEB-451B-BE32-CE1EA9EAF667}" type="slidenum">
              <a:rPr smtClean="0"/>
              <a:pPr fontAlgn="base">
                <a:spcBef>
                  <a:spcPct val="0"/>
                </a:spcBef>
                <a:spcAft>
                  <a:spcPct val="0"/>
                </a:spcAft>
              </a:pPr>
              <a:t>3</a:t>
            </a:fld>
            <a:endParaRPr/>
          </a:p>
        </p:txBody>
      </p:sp>
    </p:spTree>
    <p:extLst>
      <p:ext uri="{BB962C8B-B14F-4D97-AF65-F5344CB8AC3E}">
        <p14:creationId xmlns="" xmlns:p14="http://schemas.microsoft.com/office/powerpoint/2010/main" val="2931485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9216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28D3B49-D773-475F-B2CA-4AE712155071}" type="slidenum">
              <a:rPr smtClean="0"/>
              <a:pPr fontAlgn="base">
                <a:spcBef>
                  <a:spcPct val="0"/>
                </a:spcBef>
                <a:spcAft>
                  <a:spcPct val="0"/>
                </a:spcAft>
              </a:pPr>
              <a:t>32</a:t>
            </a:fld>
            <a:endParaRPr/>
          </a:p>
        </p:txBody>
      </p:sp>
    </p:spTree>
    <p:extLst>
      <p:ext uri="{BB962C8B-B14F-4D97-AF65-F5344CB8AC3E}">
        <p14:creationId xmlns="" xmlns:p14="http://schemas.microsoft.com/office/powerpoint/2010/main" val="2109886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94212"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44AB6A4-42CC-4D44-BB15-8BC065C65CBE}" type="slidenum">
              <a:rPr smtClean="0"/>
              <a:pPr fontAlgn="base">
                <a:spcBef>
                  <a:spcPct val="0"/>
                </a:spcBef>
                <a:spcAft>
                  <a:spcPct val="0"/>
                </a:spcAft>
              </a:pPr>
              <a:t>33</a:t>
            </a:fld>
            <a:endParaRPr/>
          </a:p>
        </p:txBody>
      </p:sp>
    </p:spTree>
    <p:extLst>
      <p:ext uri="{BB962C8B-B14F-4D97-AF65-F5344CB8AC3E}">
        <p14:creationId xmlns="" xmlns:p14="http://schemas.microsoft.com/office/powerpoint/2010/main" val="3970653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p:spPr>
      </p:sp>
      <p:sp>
        <p:nvSpPr>
          <p:cNvPr id="9625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9626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04624DF-35CC-4B9D-84FE-67027D97DEA3}" type="slidenum">
              <a:rPr smtClean="0"/>
              <a:pPr fontAlgn="base">
                <a:spcBef>
                  <a:spcPct val="0"/>
                </a:spcBef>
                <a:spcAft>
                  <a:spcPct val="0"/>
                </a:spcAft>
              </a:pPr>
              <a:t>34</a:t>
            </a:fld>
            <a:endParaRPr/>
          </a:p>
        </p:txBody>
      </p:sp>
    </p:spTree>
    <p:extLst>
      <p:ext uri="{BB962C8B-B14F-4D97-AF65-F5344CB8AC3E}">
        <p14:creationId xmlns="" xmlns:p14="http://schemas.microsoft.com/office/powerpoint/2010/main" val="1879845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p:spPr>
      </p:sp>
      <p:sp>
        <p:nvSpPr>
          <p:cNvPr id="9625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9626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04624DF-35CC-4B9D-84FE-67027D97DEA3}" type="slidenum">
              <a:rPr smtClean="0"/>
              <a:pPr fontAlgn="base">
                <a:spcBef>
                  <a:spcPct val="0"/>
                </a:spcBef>
                <a:spcAft>
                  <a:spcPct val="0"/>
                </a:spcAft>
              </a:pPr>
              <a:t>35</a:t>
            </a:fld>
            <a:endParaRPr/>
          </a:p>
        </p:txBody>
      </p:sp>
    </p:spTree>
    <p:extLst>
      <p:ext uri="{BB962C8B-B14F-4D97-AF65-F5344CB8AC3E}">
        <p14:creationId xmlns="" xmlns:p14="http://schemas.microsoft.com/office/powerpoint/2010/main" val="187984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035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EB74EE0-8BE6-4425-97C0-1AC4C238441B}" type="slidenum">
              <a:rPr smtClean="0"/>
              <a:pPr fontAlgn="base">
                <a:spcBef>
                  <a:spcPct val="0"/>
                </a:spcBef>
                <a:spcAft>
                  <a:spcPct val="0"/>
                </a:spcAft>
              </a:pPr>
              <a:t>36</a:t>
            </a:fld>
            <a:endParaRPr/>
          </a:p>
        </p:txBody>
      </p:sp>
    </p:spTree>
    <p:extLst>
      <p:ext uri="{BB962C8B-B14F-4D97-AF65-F5344CB8AC3E}">
        <p14:creationId xmlns="" xmlns:p14="http://schemas.microsoft.com/office/powerpoint/2010/main" val="2593509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035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EB74EE0-8BE6-4425-97C0-1AC4C238441B}" type="slidenum">
              <a:rPr smtClean="0"/>
              <a:pPr fontAlgn="base">
                <a:spcBef>
                  <a:spcPct val="0"/>
                </a:spcBef>
                <a:spcAft>
                  <a:spcPct val="0"/>
                </a:spcAft>
              </a:pPr>
              <a:t>37</a:t>
            </a:fld>
            <a:endParaRPr/>
          </a:p>
        </p:txBody>
      </p:sp>
    </p:spTree>
    <p:extLst>
      <p:ext uri="{BB962C8B-B14F-4D97-AF65-F5344CB8AC3E}">
        <p14:creationId xmlns="" xmlns:p14="http://schemas.microsoft.com/office/powerpoint/2010/main" val="2593509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138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7E08557-2F09-4950-8988-A6298BB0A4E6}" type="slidenum">
              <a:rPr smtClean="0"/>
              <a:pPr fontAlgn="base">
                <a:spcBef>
                  <a:spcPct val="0"/>
                </a:spcBef>
                <a:spcAft>
                  <a:spcPct val="0"/>
                </a:spcAft>
              </a:pPr>
              <a:t>38</a:t>
            </a:fld>
            <a:endParaRPr/>
          </a:p>
        </p:txBody>
      </p:sp>
    </p:spTree>
    <p:extLst>
      <p:ext uri="{BB962C8B-B14F-4D97-AF65-F5344CB8AC3E}">
        <p14:creationId xmlns="" xmlns:p14="http://schemas.microsoft.com/office/powerpoint/2010/main" val="2633277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34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76F2A3F-0356-4F7E-BDDC-3BAB0AC9DDA8}" type="slidenum">
              <a:rPr smtClean="0"/>
              <a:pPr fontAlgn="base">
                <a:spcBef>
                  <a:spcPct val="0"/>
                </a:spcBef>
                <a:spcAft>
                  <a:spcPct val="0"/>
                </a:spcAft>
              </a:pPr>
              <a:t>39</a:t>
            </a:fld>
            <a:endParaRPr/>
          </a:p>
        </p:txBody>
      </p:sp>
    </p:spTree>
    <p:extLst>
      <p:ext uri="{BB962C8B-B14F-4D97-AF65-F5344CB8AC3E}">
        <p14:creationId xmlns="" xmlns:p14="http://schemas.microsoft.com/office/powerpoint/2010/main" val="1117481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p:spPr>
      </p:sp>
      <p:sp>
        <p:nvSpPr>
          <p:cNvPr id="9830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9830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EC3B993-119F-4C43-BC54-6DBEA2C0EC15}" type="slidenum">
              <a:rPr smtClean="0"/>
              <a:pPr fontAlgn="base">
                <a:spcBef>
                  <a:spcPct val="0"/>
                </a:spcBef>
                <a:spcAft>
                  <a:spcPct val="0"/>
                </a:spcAft>
              </a:pPr>
              <a:t>40</a:t>
            </a:fld>
            <a:endParaRPr/>
          </a:p>
        </p:txBody>
      </p:sp>
    </p:spTree>
    <p:extLst>
      <p:ext uri="{BB962C8B-B14F-4D97-AF65-F5344CB8AC3E}">
        <p14:creationId xmlns="" xmlns:p14="http://schemas.microsoft.com/office/powerpoint/2010/main" val="3017535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dirty="0"/>
          </a:p>
        </p:txBody>
      </p:sp>
      <p:sp>
        <p:nvSpPr>
          <p:cNvPr id="1034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76F2A3F-0356-4F7E-BDDC-3BAB0AC9DDA8}" type="slidenum">
              <a:rPr smtClean="0"/>
              <a:pPr fontAlgn="base">
                <a:spcBef>
                  <a:spcPct val="0"/>
                </a:spcBef>
                <a:spcAft>
                  <a:spcPct val="0"/>
                </a:spcAft>
              </a:pPr>
              <a:t>41</a:t>
            </a:fld>
            <a:endParaRPr/>
          </a:p>
        </p:txBody>
      </p:sp>
    </p:spTree>
    <p:extLst>
      <p:ext uri="{BB962C8B-B14F-4D97-AF65-F5344CB8AC3E}">
        <p14:creationId xmlns="" xmlns:p14="http://schemas.microsoft.com/office/powerpoint/2010/main" val="409618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dirty="0"/>
          </a:p>
        </p:txBody>
      </p:sp>
      <p:sp>
        <p:nvSpPr>
          <p:cNvPr id="7270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2911735-BFEB-451B-BE32-CE1EA9EAF667}" type="slidenum">
              <a:rPr smtClean="0"/>
              <a:pPr fontAlgn="base">
                <a:spcBef>
                  <a:spcPct val="0"/>
                </a:spcBef>
                <a:spcAft>
                  <a:spcPct val="0"/>
                </a:spcAft>
              </a:pPr>
              <a:t>4</a:t>
            </a:fld>
            <a:endParaRPr/>
          </a:p>
        </p:txBody>
      </p:sp>
    </p:spTree>
    <p:extLst>
      <p:ext uri="{BB962C8B-B14F-4D97-AF65-F5344CB8AC3E}">
        <p14:creationId xmlns="" xmlns:p14="http://schemas.microsoft.com/office/powerpoint/2010/main" val="2931485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34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76F2A3F-0356-4F7E-BDDC-3BAB0AC9DDA8}" type="slidenum">
              <a:rPr smtClean="0"/>
              <a:pPr fontAlgn="base">
                <a:spcBef>
                  <a:spcPct val="0"/>
                </a:spcBef>
                <a:spcAft>
                  <a:spcPct val="0"/>
                </a:spcAft>
              </a:pPr>
              <a:t>42</a:t>
            </a:fld>
            <a:endParaRPr/>
          </a:p>
        </p:txBody>
      </p:sp>
    </p:spTree>
    <p:extLst>
      <p:ext uri="{BB962C8B-B14F-4D97-AF65-F5344CB8AC3E}">
        <p14:creationId xmlns="" xmlns:p14="http://schemas.microsoft.com/office/powerpoint/2010/main" val="2266493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34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76F2A3F-0356-4F7E-BDDC-3BAB0AC9DDA8}" type="slidenum">
              <a:rPr smtClean="0"/>
              <a:pPr fontAlgn="base">
                <a:spcBef>
                  <a:spcPct val="0"/>
                </a:spcBef>
                <a:spcAft>
                  <a:spcPct val="0"/>
                </a:spcAft>
              </a:pPr>
              <a:t>43</a:t>
            </a:fld>
            <a:endParaRPr/>
          </a:p>
        </p:txBody>
      </p:sp>
    </p:spTree>
    <p:extLst>
      <p:ext uri="{BB962C8B-B14F-4D97-AF65-F5344CB8AC3E}">
        <p14:creationId xmlns="" xmlns:p14="http://schemas.microsoft.com/office/powerpoint/2010/main" val="2266493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547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5985662-0EA4-457B-B1BB-9AFEDF97FCFC}" type="slidenum">
              <a:rPr smtClean="0"/>
              <a:pPr fontAlgn="base">
                <a:spcBef>
                  <a:spcPct val="0"/>
                </a:spcBef>
                <a:spcAft>
                  <a:spcPct val="0"/>
                </a:spcAft>
              </a:pPr>
              <a:t>44</a:t>
            </a:fld>
            <a:endParaRPr/>
          </a:p>
        </p:txBody>
      </p:sp>
    </p:spTree>
    <p:extLst>
      <p:ext uri="{BB962C8B-B14F-4D97-AF65-F5344CB8AC3E}">
        <p14:creationId xmlns="" xmlns:p14="http://schemas.microsoft.com/office/powerpoint/2010/main" val="829477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dirty="0"/>
          </a:p>
        </p:txBody>
      </p:sp>
      <p:sp>
        <p:nvSpPr>
          <p:cNvPr id="10650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44FB2ED-9895-45DC-B7F6-A6C334C79CEE}" type="slidenum">
              <a:rPr smtClean="0"/>
              <a:pPr fontAlgn="base">
                <a:spcBef>
                  <a:spcPct val="0"/>
                </a:spcBef>
                <a:spcAft>
                  <a:spcPct val="0"/>
                </a:spcAft>
              </a:pPr>
              <a:t>45</a:t>
            </a:fld>
            <a:endParaRPr/>
          </a:p>
        </p:txBody>
      </p:sp>
    </p:spTree>
    <p:extLst>
      <p:ext uri="{BB962C8B-B14F-4D97-AF65-F5344CB8AC3E}">
        <p14:creationId xmlns="" xmlns:p14="http://schemas.microsoft.com/office/powerpoint/2010/main" val="334174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75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EFAF0A6-D03C-45B2-90F2-1AA00274730F}" type="slidenum">
              <a:rPr smtClean="0"/>
              <a:pPr fontAlgn="base">
                <a:spcBef>
                  <a:spcPct val="0"/>
                </a:spcBef>
                <a:spcAft>
                  <a:spcPct val="0"/>
                </a:spcAft>
              </a:pPr>
              <a:t>46</a:t>
            </a:fld>
            <a:endParaRPr/>
          </a:p>
        </p:txBody>
      </p:sp>
    </p:spTree>
    <p:extLst>
      <p:ext uri="{BB962C8B-B14F-4D97-AF65-F5344CB8AC3E}">
        <p14:creationId xmlns="" xmlns:p14="http://schemas.microsoft.com/office/powerpoint/2010/main" val="957526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854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08DEE3B-3A24-48A0-A0EA-5255F593B6D1}" type="slidenum">
              <a:rPr smtClean="0"/>
              <a:pPr fontAlgn="base">
                <a:spcBef>
                  <a:spcPct val="0"/>
                </a:spcBef>
                <a:spcAft>
                  <a:spcPct val="0"/>
                </a:spcAft>
              </a:pPr>
              <a:t>47</a:t>
            </a:fld>
            <a:endParaRPr/>
          </a:p>
        </p:txBody>
      </p:sp>
    </p:spTree>
    <p:extLst>
      <p:ext uri="{BB962C8B-B14F-4D97-AF65-F5344CB8AC3E}">
        <p14:creationId xmlns="" xmlns:p14="http://schemas.microsoft.com/office/powerpoint/2010/main" val="720339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854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08DEE3B-3A24-48A0-A0EA-5255F593B6D1}" type="slidenum">
              <a:rPr smtClean="0"/>
              <a:pPr fontAlgn="base">
                <a:spcBef>
                  <a:spcPct val="0"/>
                </a:spcBef>
                <a:spcAft>
                  <a:spcPct val="0"/>
                </a:spcAft>
              </a:pPr>
              <a:t>48</a:t>
            </a:fld>
            <a:endParaRPr/>
          </a:p>
        </p:txBody>
      </p:sp>
    </p:spTree>
    <p:extLst>
      <p:ext uri="{BB962C8B-B14F-4D97-AF65-F5344CB8AC3E}">
        <p14:creationId xmlns="" xmlns:p14="http://schemas.microsoft.com/office/powerpoint/2010/main" val="720339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34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76F2A3F-0356-4F7E-BDDC-3BAB0AC9DDA8}" type="slidenum">
              <a:rPr smtClean="0"/>
              <a:pPr fontAlgn="base">
                <a:spcBef>
                  <a:spcPct val="0"/>
                </a:spcBef>
                <a:spcAft>
                  <a:spcPct val="0"/>
                </a:spcAft>
              </a:pPr>
              <a:t>49</a:t>
            </a:fld>
            <a:endParaRPr/>
          </a:p>
        </p:txBody>
      </p:sp>
    </p:spTree>
    <p:extLst>
      <p:ext uri="{BB962C8B-B14F-4D97-AF65-F5344CB8AC3E}">
        <p14:creationId xmlns="" xmlns:p14="http://schemas.microsoft.com/office/powerpoint/2010/main" val="1340133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dirty="0"/>
          </a:p>
        </p:txBody>
      </p:sp>
      <p:sp>
        <p:nvSpPr>
          <p:cNvPr id="1034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76F2A3F-0356-4F7E-BDDC-3BAB0AC9DDA8}" type="slidenum">
              <a:rPr smtClean="0"/>
              <a:pPr fontAlgn="base">
                <a:spcBef>
                  <a:spcPct val="0"/>
                </a:spcBef>
                <a:spcAft>
                  <a:spcPct val="0"/>
                </a:spcAft>
              </a:pPr>
              <a:t>50</a:t>
            </a:fld>
            <a:endParaRPr/>
          </a:p>
        </p:txBody>
      </p:sp>
    </p:spTree>
    <p:extLst>
      <p:ext uri="{BB962C8B-B14F-4D97-AF65-F5344CB8AC3E}">
        <p14:creationId xmlns:p14="http://schemas.microsoft.com/office/powerpoint/2010/main" xmlns="" val="1050355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366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838F843D-38F2-41B9-AB31-E21FC9E39B96}" type="slidenum">
              <a:rPr smtClean="0"/>
              <a:pPr fontAlgn="base">
                <a:spcBef>
                  <a:spcPct val="0"/>
                </a:spcBef>
                <a:spcAft>
                  <a:spcPct val="0"/>
                </a:spcAft>
              </a:pPr>
              <a:t>51</a:t>
            </a:fld>
            <a:endParaRPr/>
          </a:p>
        </p:txBody>
      </p:sp>
    </p:spTree>
    <p:extLst>
      <p:ext uri="{BB962C8B-B14F-4D97-AF65-F5344CB8AC3E}">
        <p14:creationId xmlns="" xmlns:p14="http://schemas.microsoft.com/office/powerpoint/2010/main" val="406611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270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2911735-BFEB-451B-BE32-CE1EA9EAF667}" type="slidenum">
              <a:rPr smtClean="0"/>
              <a:pPr fontAlgn="base">
                <a:spcBef>
                  <a:spcPct val="0"/>
                </a:spcBef>
                <a:spcAft>
                  <a:spcPct val="0"/>
                </a:spcAft>
              </a:pPr>
              <a:t>5</a:t>
            </a:fld>
            <a:endParaRPr/>
          </a:p>
        </p:txBody>
      </p:sp>
    </p:spTree>
    <p:extLst>
      <p:ext uri="{BB962C8B-B14F-4D97-AF65-F5344CB8AC3E}">
        <p14:creationId xmlns="" xmlns:p14="http://schemas.microsoft.com/office/powerpoint/2010/main" val="2931485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035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EB74EE0-8BE6-4425-97C0-1AC4C238441B}" type="slidenum">
              <a:rPr smtClean="0"/>
              <a:pPr fontAlgn="base">
                <a:spcBef>
                  <a:spcPct val="0"/>
                </a:spcBef>
                <a:spcAft>
                  <a:spcPct val="0"/>
                </a:spcAft>
              </a:pPr>
              <a:t>52</a:t>
            </a:fld>
            <a:endParaRPr/>
          </a:p>
        </p:txBody>
      </p:sp>
    </p:spTree>
    <p:extLst>
      <p:ext uri="{BB962C8B-B14F-4D97-AF65-F5344CB8AC3E}">
        <p14:creationId xmlns="" xmlns:p14="http://schemas.microsoft.com/office/powerpoint/2010/main" val="2662681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p:spPr>
      </p:sp>
      <p:sp>
        <p:nvSpPr>
          <p:cNvPr id="10035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0035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EB74EE0-8BE6-4425-97C0-1AC4C238441B}" type="slidenum">
              <a:rPr smtClean="0"/>
              <a:pPr fontAlgn="base">
                <a:spcBef>
                  <a:spcPct val="0"/>
                </a:spcBef>
                <a:spcAft>
                  <a:spcPct val="0"/>
                </a:spcAft>
              </a:pPr>
              <a:t>53</a:t>
            </a:fld>
            <a:endParaRPr/>
          </a:p>
        </p:txBody>
      </p:sp>
    </p:spTree>
    <p:extLst>
      <p:ext uri="{BB962C8B-B14F-4D97-AF65-F5344CB8AC3E}">
        <p14:creationId xmlns="" xmlns:p14="http://schemas.microsoft.com/office/powerpoint/2010/main" val="3007271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p:spPr>
      </p:sp>
      <p:sp>
        <p:nvSpPr>
          <p:cNvPr id="11571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571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8656135-F900-403F-AD9B-7FE90B7F32BE}" type="slidenum">
              <a:rPr smtClean="0"/>
              <a:pPr fontAlgn="base">
                <a:spcBef>
                  <a:spcPct val="0"/>
                </a:spcBef>
                <a:spcAft>
                  <a:spcPct val="0"/>
                </a:spcAft>
              </a:pPr>
              <a:t>54</a:t>
            </a:fld>
            <a:endParaRPr/>
          </a:p>
        </p:txBody>
      </p:sp>
    </p:spTree>
    <p:extLst>
      <p:ext uri="{BB962C8B-B14F-4D97-AF65-F5344CB8AC3E}">
        <p14:creationId xmlns="" xmlns:p14="http://schemas.microsoft.com/office/powerpoint/2010/main" val="1197441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p:spPr>
      </p:sp>
      <p:sp>
        <p:nvSpPr>
          <p:cNvPr id="115715"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5716"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8656135-F900-403F-AD9B-7FE90B7F32BE}" type="slidenum">
              <a:rPr smtClean="0"/>
              <a:pPr fontAlgn="base">
                <a:spcBef>
                  <a:spcPct val="0"/>
                </a:spcBef>
                <a:spcAft>
                  <a:spcPct val="0"/>
                </a:spcAft>
              </a:pPr>
              <a:t>55</a:t>
            </a:fld>
            <a:endParaRPr/>
          </a:p>
        </p:txBody>
      </p:sp>
    </p:spTree>
    <p:extLst>
      <p:ext uri="{BB962C8B-B14F-4D97-AF65-F5344CB8AC3E}">
        <p14:creationId xmlns="" xmlns:p14="http://schemas.microsoft.com/office/powerpoint/2010/main" val="1813324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776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0ABFAA4-1E04-424B-90CE-B5AA4CD2F8E3}" type="slidenum">
              <a:rPr smtClean="0"/>
              <a:pPr fontAlgn="base">
                <a:spcBef>
                  <a:spcPct val="0"/>
                </a:spcBef>
                <a:spcAft>
                  <a:spcPct val="0"/>
                </a:spcAft>
              </a:pPr>
              <a:t>56</a:t>
            </a:fld>
            <a:endParaRPr/>
          </a:p>
        </p:txBody>
      </p:sp>
    </p:spTree>
    <p:extLst>
      <p:ext uri="{BB962C8B-B14F-4D97-AF65-F5344CB8AC3E}">
        <p14:creationId xmlns="" xmlns:p14="http://schemas.microsoft.com/office/powerpoint/2010/main" val="20587242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p:spPr>
      </p:sp>
      <p:sp>
        <p:nvSpPr>
          <p:cNvPr id="11878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878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D3B1566-D51D-4419-AA6D-72D22C959B1C}" type="slidenum">
              <a:rPr smtClean="0"/>
              <a:pPr fontAlgn="base">
                <a:spcBef>
                  <a:spcPct val="0"/>
                </a:spcBef>
                <a:spcAft>
                  <a:spcPct val="0"/>
                </a:spcAft>
              </a:pPr>
              <a:t>57</a:t>
            </a:fld>
            <a:endParaRPr/>
          </a:p>
        </p:txBody>
      </p:sp>
    </p:spTree>
    <p:extLst>
      <p:ext uri="{BB962C8B-B14F-4D97-AF65-F5344CB8AC3E}">
        <p14:creationId xmlns="" xmlns:p14="http://schemas.microsoft.com/office/powerpoint/2010/main" val="2649734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p:spPr>
      </p:sp>
      <p:sp>
        <p:nvSpPr>
          <p:cNvPr id="11878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11878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D3B1566-D51D-4419-AA6D-72D22C959B1C}" type="slidenum">
              <a:rPr smtClean="0"/>
              <a:pPr fontAlgn="base">
                <a:spcBef>
                  <a:spcPct val="0"/>
                </a:spcBef>
                <a:spcAft>
                  <a:spcPct val="0"/>
                </a:spcAft>
              </a:pPr>
              <a:t>58</a:t>
            </a:fld>
            <a:endParaRPr/>
          </a:p>
        </p:txBody>
      </p:sp>
    </p:spTree>
    <p:extLst>
      <p:ext uri="{BB962C8B-B14F-4D97-AF65-F5344CB8AC3E}">
        <p14:creationId xmlns="" xmlns:p14="http://schemas.microsoft.com/office/powerpoint/2010/main" val="2649734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dirty="0"/>
          </a:p>
        </p:txBody>
      </p:sp>
      <p:sp>
        <p:nvSpPr>
          <p:cNvPr id="72708"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22911735-BFEB-451B-BE32-CE1EA9EAF667}" type="slidenum">
              <a:rPr smtClean="0"/>
              <a:pPr fontAlgn="base">
                <a:spcBef>
                  <a:spcPct val="0"/>
                </a:spcBef>
                <a:spcAft>
                  <a:spcPct val="0"/>
                </a:spcAft>
              </a:pPr>
              <a:t>6</a:t>
            </a:fld>
            <a:endParaRPr/>
          </a:p>
        </p:txBody>
      </p:sp>
    </p:spTree>
    <p:extLst>
      <p:ext uri="{BB962C8B-B14F-4D97-AF65-F5344CB8AC3E}">
        <p14:creationId xmlns="" xmlns:p14="http://schemas.microsoft.com/office/powerpoint/2010/main" val="293148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7</a:t>
            </a:fld>
            <a:endParaRPr/>
          </a:p>
        </p:txBody>
      </p:sp>
    </p:spTree>
    <p:extLst>
      <p:ext uri="{BB962C8B-B14F-4D97-AF65-F5344CB8AC3E}">
        <p14:creationId xmlns="" xmlns:p14="http://schemas.microsoft.com/office/powerpoint/2010/main" val="99034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6804"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A7E6EB3-17B8-496B-A490-01ABE89BF6F3}" type="slidenum">
              <a:rPr smtClean="0"/>
              <a:pPr fontAlgn="base">
                <a:spcBef>
                  <a:spcPct val="0"/>
                </a:spcBef>
                <a:spcAft>
                  <a:spcPct val="0"/>
                </a:spcAft>
              </a:pPr>
              <a:t>8</a:t>
            </a:fld>
            <a:endParaRPr/>
          </a:p>
        </p:txBody>
      </p:sp>
    </p:spTree>
    <p:extLst>
      <p:ext uri="{BB962C8B-B14F-4D97-AF65-F5344CB8AC3E}">
        <p14:creationId xmlns="" xmlns:p14="http://schemas.microsoft.com/office/powerpoint/2010/main" val="33653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a:p>
        </p:txBody>
      </p:sp>
      <p:sp>
        <p:nvSpPr>
          <p:cNvPr id="75780" name="Rectangle 4"/>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5AD44EA-C5EA-4B70-A2B1-DF74ADE62B7F}" type="slidenum">
              <a:rPr smtClean="0"/>
              <a:pPr fontAlgn="base">
                <a:spcBef>
                  <a:spcPct val="0"/>
                </a:spcBef>
                <a:spcAft>
                  <a:spcPct val="0"/>
                </a:spcAft>
              </a:pPr>
              <a:t>9</a:t>
            </a:fld>
            <a:endParaRPr/>
          </a:p>
        </p:txBody>
      </p:sp>
    </p:spTree>
    <p:extLst>
      <p:ext uri="{BB962C8B-B14F-4D97-AF65-F5344CB8AC3E}">
        <p14:creationId xmlns="" xmlns:p14="http://schemas.microsoft.com/office/powerpoint/2010/main" val="990346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1"/>
      </p:bgRef>
    </p:bg>
    <p:spTree>
      <p:nvGrpSpPr>
        <p:cNvPr id="1" name=""/>
        <p:cNvGrpSpPr/>
        <p:nvPr/>
      </p:nvGrpSpPr>
      <p:grpSpPr>
        <a:xfrm>
          <a:off x="0" y="0"/>
          <a:ext cx="0" cy="0"/>
          <a:chOff x="0" y="0"/>
          <a:chExt cx="0" cy="0"/>
        </a:xfrm>
      </p:grpSpPr>
      <p:sp>
        <p:nvSpPr>
          <p:cNvPr id="8" name="Prostokąt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Łącznik prosty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ytuł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pl-PL"/>
              <a:t>Kliknij, aby edytować styl</a:t>
            </a:r>
            <a:endParaRPr kumimoji="0" lang="en-US"/>
          </a:p>
        </p:txBody>
      </p:sp>
      <p:sp>
        <p:nvSpPr>
          <p:cNvPr id="25" name="Podtytuł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a:t>Kliknij, aby edytować styl wzorca podtytułu</a:t>
            </a:r>
            <a:endParaRPr kumimoji="0" lang="en-US"/>
          </a:p>
        </p:txBody>
      </p:sp>
      <p:sp>
        <p:nvSpPr>
          <p:cNvPr id="31" name="Symbol zastępczy daty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B7024A7E-4462-4473-BFED-2FD27FF87D6F}" type="datetimeFigureOut">
              <a:rPr lang="pl-PL" smtClean="0"/>
              <a:pPr>
                <a:defRPr/>
              </a:pPr>
              <a:t>02.03.2019</a:t>
            </a:fld>
            <a:endParaRPr lang="pl-PL"/>
          </a:p>
        </p:txBody>
      </p:sp>
      <p:sp>
        <p:nvSpPr>
          <p:cNvPr id="18" name="Symbol zastępczy stopki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lang="pl-PL"/>
          </a:p>
        </p:txBody>
      </p:sp>
      <p:sp>
        <p:nvSpPr>
          <p:cNvPr id="29" name="Symbol zastępczy numeru slajdu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DDA517BD-A2E3-4B47-8C34-C90913E24C03}" type="slidenum">
              <a:rPr lang="pl-PL" smtClean="0"/>
              <a:pPr>
                <a:defRPr/>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pPr>
              <a:defRPr/>
            </a:pPr>
            <a:fld id="{B7024A7E-4462-4473-BFED-2FD27FF87D6F}" type="datetimeFigureOut">
              <a:rPr lang="pl-PL" smtClean="0"/>
              <a:pPr>
                <a:defRPr/>
              </a:pPr>
              <a:t>02.03.2019</a:t>
            </a:fld>
            <a:endParaRPr lang="pl-PL"/>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DDA517BD-A2E3-4B47-8C34-C90913E24C03}" type="slidenum">
              <a:rPr lang="pl-PL" smtClean="0"/>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53200" y="274955"/>
            <a:ext cx="1524000" cy="5851525"/>
          </a:xfrm>
        </p:spPr>
        <p:txBody>
          <a:bodyPr vert="eaVert" ancho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42"/>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a:xfrm>
            <a:off x="4242816" y="6557946"/>
            <a:ext cx="2002464" cy="226902"/>
          </a:xfrm>
        </p:spPr>
        <p:txBody>
          <a:bodyPr/>
          <a:lstStyle/>
          <a:p>
            <a:pPr>
              <a:defRPr/>
            </a:pPr>
            <a:fld id="{B7024A7E-4462-4473-BFED-2FD27FF87D6F}" type="datetimeFigureOut">
              <a:rPr lang="pl-PL" smtClean="0"/>
              <a:pPr>
                <a:defRPr/>
              </a:pPr>
              <a:t>02.03.2019</a:t>
            </a:fld>
            <a:endParaRPr lang="pl-PL"/>
          </a:p>
        </p:txBody>
      </p:sp>
      <p:sp>
        <p:nvSpPr>
          <p:cNvPr id="5" name="Symbol zastępczy stopki 4"/>
          <p:cNvSpPr>
            <a:spLocks noGrp="1"/>
          </p:cNvSpPr>
          <p:nvPr>
            <p:ph type="ftr" sz="quarter" idx="11"/>
          </p:nvPr>
        </p:nvSpPr>
        <p:spPr>
          <a:xfrm>
            <a:off x="457200" y="6556248"/>
            <a:ext cx="3657600" cy="228600"/>
          </a:xfrm>
        </p:spPr>
        <p:txBody>
          <a:bodyPr/>
          <a:lstStyle/>
          <a:p>
            <a:pPr>
              <a:defRPr/>
            </a:pPr>
            <a:endParaRPr lang="pl-PL"/>
          </a:p>
        </p:txBody>
      </p:sp>
      <p:sp>
        <p:nvSpPr>
          <p:cNvPr id="6" name="Symbol zastępczy numeru slajdu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DDA517BD-A2E3-4B47-8C34-C90913E24C03}" type="slidenum">
              <a:rPr lang="pl-PL" smtClean="0"/>
              <a:pPr>
                <a:defRPr/>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Okładka albumu">
    <p:spTree>
      <p:nvGrpSpPr>
        <p:cNvPr id="1" name=""/>
        <p:cNvGrpSpPr/>
        <p:nvPr/>
      </p:nvGrpSpPr>
      <p:grpSpPr>
        <a:xfrm>
          <a:off x="0" y="0"/>
          <a:ext cx="0" cy="0"/>
          <a:chOff x="0" y="0"/>
          <a:chExt cx="0" cy="0"/>
        </a:xfrm>
      </p:grpSpPr>
      <p:sp>
        <p:nvSpPr>
          <p:cNvPr id="5" name="Rectangle 9"/>
          <p:cNvSpPr/>
          <p:nvPr userDrawn="1"/>
        </p:nvSpPr>
        <p:spPr>
          <a:xfrm>
            <a:off x="7162800" y="136525"/>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6"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1" name="Text Placeholder 30"/>
          <p:cNvSpPr>
            <a:spLocks noGrp="1"/>
          </p:cNvSpPr>
          <p:nvPr>
            <p:ph type="body" sz="quarter" idx="10"/>
          </p:nvPr>
        </p:nvSpPr>
        <p:spPr>
          <a:xfrm>
            <a:off x="228600" y="5467350"/>
            <a:ext cx="8672946" cy="1238250"/>
          </a:xfrm>
          <a:solidFill>
            <a:schemeClr val="accent1"/>
          </a:solidFill>
        </p:spPr>
        <p:txBody>
          <a:bodyPr anchor="ctr">
            <a:noAutofit/>
          </a:bodyPr>
          <a:lstStyle>
            <a:lvl1pPr marL="0" indent="0" algn="l" eaLnBrk="1" latinLnBrk="0" hangingPunct="1">
              <a:buFontTx/>
              <a:buNone/>
              <a:defRPr kumimoji="0" lang="pl-PL" sz="4800" baseline="0">
                <a:solidFill>
                  <a:schemeClr val="bg1"/>
                </a:solidFill>
              </a:defRPr>
            </a:lvl1pPr>
            <a:extLst/>
          </a:lstStyle>
          <a:p>
            <a:pPr lvl="0"/>
            <a:r>
              <a:rPr lang="pl-PL"/>
              <a:t>Kliknij, aby edytować style wzorca tekstu</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rtlCol="0">
            <a:normAutofit/>
          </a:bodyPr>
          <a:lstStyle>
            <a:lvl1pPr marL="0" indent="0" algn="ctr" rtl="0" eaLnBrk="1" latinLnBrk="0" hangingPunct="1">
              <a:spcBef>
                <a:spcPct val="20000"/>
              </a:spcBef>
              <a:defRPr kumimoji="0" lang="pl-PL" sz="2000">
                <a:solidFill>
                  <a:schemeClr val="tx2"/>
                </a:solidFill>
                <a:latin typeface="+mn-lt"/>
                <a:ea typeface="+mn-ea"/>
                <a:cs typeface="+mn-cs"/>
              </a:defRPr>
            </a:lvl1pPr>
            <a:extLst/>
          </a:lstStyle>
          <a:p>
            <a:pPr lvl="0"/>
            <a:r>
              <a:rPr lang="pl-PL" noProof="0"/>
              <a:t>Kliknij ikonę, aby dodać obraz</a:t>
            </a:r>
          </a:p>
        </p:txBody>
      </p:sp>
      <p:sp>
        <p:nvSpPr>
          <p:cNvPr id="18" name="Rectangle 17"/>
          <p:cNvSpPr>
            <a:spLocks noGrp="1"/>
          </p:cNvSpPr>
          <p:nvPr>
            <p:ph type="body" sz="quarter" idx="15"/>
          </p:nvPr>
        </p:nvSpPr>
        <p:spPr>
          <a:xfrm rot="16200000">
            <a:off x="5372100" y="2247900"/>
            <a:ext cx="5181600" cy="990600"/>
          </a:xfrm>
        </p:spPr>
        <p:txBody>
          <a:bodyPr/>
          <a:lstStyle>
            <a:lvl1pPr marL="0" indent="0" algn="r" eaLnBrk="1" latinLnBrk="0" hangingPunct="1">
              <a:buNone/>
              <a:defRPr kumimoji="0" lang="pl-PL" sz="2000">
                <a:solidFill>
                  <a:srgbClr val="FFFFFF"/>
                </a:solidFill>
              </a:defRPr>
            </a:lvl1pPr>
          </a:lstStyle>
          <a:p>
            <a:pPr lvl="0"/>
            <a:r>
              <a:rPr lang="pl-PL"/>
              <a:t>Kliknij, aby edytować style wzorca tekstu</a:t>
            </a:r>
          </a:p>
        </p:txBody>
      </p:sp>
      <p:sp>
        <p:nvSpPr>
          <p:cNvPr id="7" name="Rectangle 10"/>
          <p:cNvSpPr>
            <a:spLocks noGrp="1"/>
          </p:cNvSpPr>
          <p:nvPr>
            <p:ph type="dt" sz="half" idx="16"/>
          </p:nvPr>
        </p:nvSpPr>
        <p:spPr/>
        <p:txBody>
          <a:bodyPr/>
          <a:lstStyle>
            <a:lvl1pPr>
              <a:defRPr/>
            </a:lvl1pPr>
            <a:extLst/>
          </a:lstStyle>
          <a:p>
            <a:pPr>
              <a:defRPr/>
            </a:pPr>
            <a:fld id="{EDA7877B-845B-42D5-85DC-5DC2B726D455}" type="datetimeFigureOut">
              <a:rPr lang="pl-PL"/>
              <a:pPr>
                <a:defRPr/>
              </a:pPr>
              <a:t>02.03.2019</a:t>
            </a:fld>
            <a:endParaRPr/>
          </a:p>
        </p:txBody>
      </p:sp>
      <p:sp>
        <p:nvSpPr>
          <p:cNvPr id="8" name="Rectangle 12"/>
          <p:cNvSpPr>
            <a:spLocks noGrp="1"/>
          </p:cNvSpPr>
          <p:nvPr>
            <p:ph type="sldNum" sz="quarter" idx="17"/>
          </p:nvPr>
        </p:nvSpPr>
        <p:spPr/>
        <p:txBody>
          <a:bodyPr/>
          <a:lstStyle>
            <a:lvl1pPr>
              <a:defRPr/>
            </a:lvl1pPr>
            <a:extLst/>
          </a:lstStyle>
          <a:p>
            <a:pPr>
              <a:defRPr/>
            </a:pPr>
            <a:fld id="{B97792FB-D4F7-4D2E-946C-93186CCEF56D}" type="slidenum">
              <a:rPr/>
              <a:pPr>
                <a:defRPr/>
              </a:pPr>
              <a:t>‹#›</a:t>
            </a:fld>
            <a:endParaRPr/>
          </a:p>
        </p:txBody>
      </p:sp>
      <p:sp>
        <p:nvSpPr>
          <p:cNvPr id="9" name="Rectangle 13"/>
          <p:cNvSpPr>
            <a:spLocks noGrp="1"/>
          </p:cNvSpPr>
          <p:nvPr>
            <p:ph type="ftr" sz="quarter" idx="18"/>
          </p:nvPr>
        </p:nvSpPr>
        <p:spPr>
          <a:xfrm rot="16200000">
            <a:off x="7296151" y="3698875"/>
            <a:ext cx="2933700" cy="365125"/>
          </a:xfrm>
        </p:spPr>
        <p:txBody>
          <a:bodyPr/>
          <a:lstStyle>
            <a:lvl1pPr>
              <a:defRPr/>
            </a:lvl1pPr>
            <a:extLst/>
          </a:lstStyle>
          <a:p>
            <a:pPr>
              <a:defRPr/>
            </a:pPr>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rientacja pionowa, z podpisem">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0" indent="0" algn="ctr" rtl="0" eaLnBrk="1" latinLnBrk="0" hangingPunct="1">
              <a:spcBef>
                <a:spcPct val="20000"/>
              </a:spcBef>
              <a:defRPr kumimoji="0" lang="pl-PL" sz="2000">
                <a:solidFill>
                  <a:schemeClr val="tx2"/>
                </a:solidFill>
                <a:latin typeface="+mn-lt"/>
                <a:ea typeface="+mn-ea"/>
                <a:cs typeface="+mn-cs"/>
              </a:defRPr>
            </a:lvl1pPr>
            <a:extLst/>
          </a:lstStyle>
          <a:p>
            <a:pPr lvl="0"/>
            <a:r>
              <a:rPr lang="pl-PL" noProof="0"/>
              <a:t>Kliknij ikonę, aby dodać obraz</a:t>
            </a:r>
          </a:p>
        </p:txBody>
      </p:sp>
      <p:sp>
        <p:nvSpPr>
          <p:cNvPr id="25" name="Text Placeholder 24"/>
          <p:cNvSpPr>
            <a:spLocks noGrp="1"/>
          </p:cNvSpPr>
          <p:nvPr>
            <p:ph type="body" sz="quarter" idx="11"/>
          </p:nvPr>
        </p:nvSpPr>
        <p:spPr>
          <a:xfrm>
            <a:off x="5105400" y="228600"/>
            <a:ext cx="3200400" cy="3810000"/>
          </a:xfrm>
        </p:spPr>
        <p:txBody>
          <a:bodyPr tIns="91440" bIns="91440"/>
          <a:lstStyle>
            <a:lvl1pPr marL="0" marR="0" indent="0" algn="l" eaLnBrk="1" latinLnBrk="0" hangingPunct="1">
              <a:buFontTx/>
              <a:buNone/>
              <a:defRPr kumimoji="0" lang="pl-PL" sz="2000" i="0"/>
            </a:lvl1pPr>
            <a:extLst/>
          </a:lstStyle>
          <a:p>
            <a:pPr lvl="0"/>
            <a:r>
              <a:rPr lang="pl-PL"/>
              <a:t>Kliknij, aby edytować style wzorca tekstu</a:t>
            </a:r>
          </a:p>
        </p:txBody>
      </p:sp>
      <p:sp>
        <p:nvSpPr>
          <p:cNvPr id="4" name="Rectangle 6"/>
          <p:cNvSpPr>
            <a:spLocks noGrp="1"/>
          </p:cNvSpPr>
          <p:nvPr>
            <p:ph type="dt" sz="half" idx="12"/>
          </p:nvPr>
        </p:nvSpPr>
        <p:spPr/>
        <p:txBody>
          <a:bodyPr/>
          <a:lstStyle>
            <a:lvl1pPr>
              <a:defRPr/>
            </a:lvl1pPr>
            <a:extLst/>
          </a:lstStyle>
          <a:p>
            <a:pPr>
              <a:defRPr/>
            </a:pPr>
            <a:fld id="{E6753003-48C4-4D01-8157-A835B9D91E2F}" type="datetimeFigureOut">
              <a:rPr lang="pl-PL"/>
              <a:pPr>
                <a:defRPr/>
              </a:pPr>
              <a:t>02.03.2019</a:t>
            </a:fld>
            <a:endParaRPr/>
          </a:p>
        </p:txBody>
      </p:sp>
      <p:sp>
        <p:nvSpPr>
          <p:cNvPr id="5" name="Rectangle 7"/>
          <p:cNvSpPr>
            <a:spLocks noGrp="1"/>
          </p:cNvSpPr>
          <p:nvPr>
            <p:ph type="sldNum" sz="quarter" idx="13"/>
          </p:nvPr>
        </p:nvSpPr>
        <p:spPr/>
        <p:txBody>
          <a:bodyPr/>
          <a:lstStyle>
            <a:lvl1pPr>
              <a:defRPr>
                <a:solidFill>
                  <a:srgbClr val="FFFFFF"/>
                </a:solidFill>
              </a:defRPr>
            </a:lvl1pPr>
            <a:extLst/>
          </a:lstStyle>
          <a:p>
            <a:pPr>
              <a:defRPr/>
            </a:pPr>
            <a:fld id="{BB4FA1E1-CF44-4533-A346-ED42DEE94640}" type="slidenum">
              <a:rPr/>
              <a:pPr>
                <a:defRPr/>
              </a:pPr>
              <a:t>‹#›</a:t>
            </a:fld>
            <a:endParaRPr/>
          </a:p>
        </p:txBody>
      </p:sp>
      <p:sp>
        <p:nvSpPr>
          <p:cNvPr id="6" name="Rectangle 8"/>
          <p:cNvSpPr>
            <a:spLocks noGrp="1"/>
          </p:cNvSpPr>
          <p:nvPr>
            <p:ph type="ftr" sz="quarter" idx="14"/>
          </p:nvPr>
        </p:nvSpPr>
        <p:spPr/>
        <p:txBody>
          <a:bodyPr/>
          <a:lstStyle>
            <a:lvl1pPr>
              <a:defRPr/>
            </a:lvl1pPr>
            <a:extLst/>
          </a:lstStyle>
          <a:p>
            <a:pPr>
              <a:defRPr/>
            </a:pPr>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na stronie: orientacja pozioma, z podpisem">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eaLnBrk="1" latinLnBrk="0" hangingPunct="1">
              <a:spcBef>
                <a:spcPct val="20000"/>
              </a:spcBef>
              <a:defRPr kumimoji="0" lang="pl-PL" sz="2000">
                <a:solidFill>
                  <a:schemeClr val="tx2"/>
                </a:solidFill>
                <a:latin typeface="+mn-lt"/>
                <a:ea typeface="+mn-ea"/>
                <a:cs typeface="+mn-cs"/>
              </a:defRPr>
            </a:lvl1pPr>
            <a:extLst/>
          </a:lstStyle>
          <a:p>
            <a:pPr lvl="0"/>
            <a:r>
              <a:rPr lang="pl-PL" noProof="0"/>
              <a:t>Kliknij ikonę, aby dodać obraz</a:t>
            </a: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eaLnBrk="1" latinLnBrk="0" hangingPunct="1">
              <a:spcBef>
                <a:spcPct val="20000"/>
              </a:spcBef>
              <a:defRPr kumimoji="0" lang="pl-PL" sz="2000">
                <a:solidFill>
                  <a:schemeClr val="tx2"/>
                </a:solidFill>
                <a:latin typeface="+mn-lt"/>
                <a:ea typeface="+mn-ea"/>
                <a:cs typeface="+mn-cs"/>
              </a:defRPr>
            </a:lvl1pPr>
            <a:extLst/>
          </a:lstStyle>
          <a:p>
            <a:pPr lvl="0"/>
            <a:r>
              <a:rPr lang="pl-PL" noProof="0"/>
              <a:t>Kliknij ikonę, aby dodać obraz</a:t>
            </a: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eaLnBrk="1" latinLnBrk="0" hangingPunct="1">
              <a:spcBef>
                <a:spcPct val="20000"/>
              </a:spcBef>
              <a:defRPr kumimoji="0" lang="pl-PL" sz="2000">
                <a:solidFill>
                  <a:schemeClr val="tx2"/>
                </a:solidFill>
                <a:latin typeface="+mn-lt"/>
                <a:ea typeface="+mn-ea"/>
                <a:cs typeface="+mn-cs"/>
              </a:defRPr>
            </a:lvl1pPr>
            <a:extLst/>
          </a:lstStyle>
          <a:p>
            <a:pPr lvl="0"/>
            <a:r>
              <a:rPr lang="pl-PL" noProof="0"/>
              <a:t>Kliknij ikonę, aby dodać obraz</a:t>
            </a:r>
          </a:p>
        </p:txBody>
      </p:sp>
      <p:sp>
        <p:nvSpPr>
          <p:cNvPr id="12" name="Text Placeholder 11"/>
          <p:cNvSpPr>
            <a:spLocks noGrp="1"/>
          </p:cNvSpPr>
          <p:nvPr>
            <p:ph type="body" sz="quarter" idx="14"/>
          </p:nvPr>
        </p:nvSpPr>
        <p:spPr>
          <a:xfrm>
            <a:off x="228600" y="228600"/>
            <a:ext cx="3947160" cy="2960370"/>
          </a:xfrm>
        </p:spPr>
        <p:txBody>
          <a:bodyPr anchor="b"/>
          <a:lstStyle>
            <a:lvl1pPr marL="0" marR="0" indent="0" algn="r" eaLnBrk="1" latinLnBrk="0" hangingPunct="1">
              <a:buFontTx/>
              <a:buNone/>
              <a:defRPr kumimoji="0" lang="pl-PL" sz="2000" i="0"/>
            </a:lvl1pPr>
            <a:extLst/>
          </a:lstStyle>
          <a:p>
            <a:pPr lvl="0"/>
            <a:r>
              <a:rPr lang="pl-PL"/>
              <a:t>Kliknij, aby edytować style wzorca tekstu</a:t>
            </a:r>
          </a:p>
        </p:txBody>
      </p:sp>
      <p:sp>
        <p:nvSpPr>
          <p:cNvPr id="6" name="Rectangle 5"/>
          <p:cNvSpPr>
            <a:spLocks noGrp="1"/>
          </p:cNvSpPr>
          <p:nvPr>
            <p:ph type="dt" sz="half" idx="15"/>
          </p:nvPr>
        </p:nvSpPr>
        <p:spPr/>
        <p:txBody>
          <a:bodyPr/>
          <a:lstStyle>
            <a:lvl1pPr>
              <a:defRPr/>
            </a:lvl1pPr>
            <a:extLst/>
          </a:lstStyle>
          <a:p>
            <a:pPr>
              <a:defRPr/>
            </a:pPr>
            <a:fld id="{1173F365-9658-4DEF-9A23-CCBFEB879C5E}" type="datetimeFigureOut">
              <a:rPr lang="pl-PL"/>
              <a:pPr>
                <a:defRPr/>
              </a:pPr>
              <a:t>02.03.2019</a:t>
            </a:fld>
            <a:endParaRPr/>
          </a:p>
        </p:txBody>
      </p:sp>
      <p:sp>
        <p:nvSpPr>
          <p:cNvPr id="7" name="Rectangle 6"/>
          <p:cNvSpPr>
            <a:spLocks noGrp="1"/>
          </p:cNvSpPr>
          <p:nvPr>
            <p:ph type="sldNum" sz="quarter" idx="16"/>
          </p:nvPr>
        </p:nvSpPr>
        <p:spPr/>
        <p:txBody>
          <a:bodyPr/>
          <a:lstStyle>
            <a:lvl1pPr>
              <a:defRPr>
                <a:solidFill>
                  <a:srgbClr val="FFFFFF"/>
                </a:solidFill>
              </a:defRPr>
            </a:lvl1pPr>
            <a:extLst/>
          </a:lstStyle>
          <a:p>
            <a:pPr>
              <a:defRPr/>
            </a:pPr>
            <a:fld id="{CF498BF0-EC01-4596-8DEF-CB672F6AAA4E}" type="slidenum">
              <a:rPr/>
              <a:pPr>
                <a:defRPr/>
              </a:pPr>
              <a:t>‹#›</a:t>
            </a:fld>
            <a:endParaRPr/>
          </a:p>
        </p:txBody>
      </p:sp>
      <p:sp>
        <p:nvSpPr>
          <p:cNvPr id="8" name="Rectangle 7"/>
          <p:cNvSpPr>
            <a:spLocks noGrp="1"/>
          </p:cNvSpPr>
          <p:nvPr>
            <p:ph type="ftr" sz="quarter" idx="17"/>
          </p:nvPr>
        </p:nvSpPr>
        <p:spPr/>
        <p:txBody>
          <a:bodyPr/>
          <a:lstStyle>
            <a:lvl1pPr>
              <a:defRPr/>
            </a:lvl1pPr>
            <a:extLst/>
          </a:lstStyle>
          <a:p>
            <a:pPr>
              <a:defRPr/>
            </a:pP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rientacja pozioma, pełny ekra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0" y="0"/>
            <a:ext cx="9144000" cy="6858000"/>
          </a:xfrm>
        </p:spPr>
        <p:txBody>
          <a:bodyPr rtlCol="0">
            <a:normAutofit/>
          </a:bodyPr>
          <a:lstStyle/>
          <a:p>
            <a:pPr lvl="0"/>
            <a:r>
              <a:rPr lang="pl-PL" noProof="0"/>
              <a:t>Kliknij ikonę, aby dodać obraz</a:t>
            </a:r>
          </a:p>
        </p:txBody>
      </p:sp>
      <p:sp>
        <p:nvSpPr>
          <p:cNvPr id="3" name="Rectangle 5"/>
          <p:cNvSpPr>
            <a:spLocks noGrp="1"/>
          </p:cNvSpPr>
          <p:nvPr>
            <p:ph type="dt" sz="half" idx="11"/>
          </p:nvPr>
        </p:nvSpPr>
        <p:spPr/>
        <p:txBody>
          <a:bodyPr/>
          <a:lstStyle>
            <a:lvl1pPr>
              <a:defRPr/>
            </a:lvl1pPr>
            <a:extLst/>
          </a:lstStyle>
          <a:p>
            <a:pPr>
              <a:defRPr/>
            </a:pPr>
            <a:fld id="{570B85FC-3219-47B1-8565-0B93BFF80BF4}" type="datetimeFigureOut">
              <a:rPr lang="pl-PL"/>
              <a:pPr>
                <a:defRPr/>
              </a:pPr>
              <a:t>02.03.2019</a:t>
            </a:fld>
            <a:endParaRPr/>
          </a:p>
        </p:txBody>
      </p:sp>
      <p:sp>
        <p:nvSpPr>
          <p:cNvPr id="4" name="Rectangle 6"/>
          <p:cNvSpPr>
            <a:spLocks noGrp="1"/>
          </p:cNvSpPr>
          <p:nvPr>
            <p:ph type="sldNum" sz="quarter" idx="12"/>
          </p:nvPr>
        </p:nvSpPr>
        <p:spPr/>
        <p:txBody>
          <a:bodyPr/>
          <a:lstStyle>
            <a:lvl1pPr>
              <a:defRPr>
                <a:solidFill>
                  <a:srgbClr val="FFFFFF"/>
                </a:solidFill>
              </a:defRPr>
            </a:lvl1pPr>
            <a:extLst/>
          </a:lstStyle>
          <a:p>
            <a:pPr>
              <a:defRPr/>
            </a:pPr>
            <a:fld id="{01800253-90BE-4D89-A219-2119E5EB4D1A}" type="slidenum">
              <a:rPr/>
              <a:pPr>
                <a:defRPr/>
              </a:pPr>
              <a:t>‹#›</a:t>
            </a:fld>
            <a:endParaRPr/>
          </a:p>
        </p:txBody>
      </p:sp>
      <p:sp>
        <p:nvSpPr>
          <p:cNvPr id="5" name="Rectangle 7"/>
          <p:cNvSpPr>
            <a:spLocks noGrp="1"/>
          </p:cNvSpPr>
          <p:nvPr>
            <p:ph type="ftr" sz="quarter" idx="13"/>
          </p:nvPr>
        </p:nvSpPr>
        <p:spPr/>
        <p:txBody>
          <a:bodyPr/>
          <a:lstStyle>
            <a:lvl1pPr>
              <a:defRPr/>
            </a:lvl1pPr>
            <a:extLst/>
          </a:lstStyle>
          <a:p>
            <a:pPr>
              <a:defRPr/>
            </a:pPr>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pPr>
              <a:defRPr/>
            </a:pPr>
            <a:fld id="{F2A0CD0D-F752-4BE0-8135-26CBDFE9551F}" type="datetimeFigureOut">
              <a:rPr lang="pl-PL" smtClean="0"/>
              <a:pPr>
                <a:defRPr/>
              </a:pPr>
              <a:t>02.03.2019</a:t>
            </a:fld>
            <a:endParaRPr lang="pl-PL"/>
          </a:p>
        </p:txBody>
      </p:sp>
      <p:sp>
        <p:nvSpPr>
          <p:cNvPr id="5" name="Symbol zastępczy stopki 4"/>
          <p:cNvSpPr>
            <a:spLocks noGrp="1"/>
          </p:cNvSpPr>
          <p:nvPr>
            <p:ph type="ftr" sz="quarter" idx="11"/>
          </p:nvPr>
        </p:nvSpPr>
        <p:spPr/>
        <p:txBody>
          <a:bodyPr/>
          <a:lstStyle/>
          <a:p>
            <a:pPr>
              <a:defRPr/>
            </a:pPr>
            <a:endParaRPr lang="pl-PL"/>
          </a:p>
        </p:txBody>
      </p:sp>
      <p:sp>
        <p:nvSpPr>
          <p:cNvPr id="6" name="Symbol zastępczy numeru slajdu 5"/>
          <p:cNvSpPr>
            <a:spLocks noGrp="1"/>
          </p:cNvSpPr>
          <p:nvPr>
            <p:ph type="sldNum" sz="quarter" idx="12"/>
          </p:nvPr>
        </p:nvSpPr>
        <p:spPr/>
        <p:txBody>
          <a:bodyPr/>
          <a:lstStyle/>
          <a:p>
            <a:pPr>
              <a:defRPr/>
            </a:pPr>
            <a:fld id="{CD281245-0DC0-4FF2-A59E-93047B7CF15B}" type="slidenum">
              <a:rPr lang="pl-PL" smtClean="0"/>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1">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pl-PL"/>
              <a:t>Kliknij, aby edytować styl</a:t>
            </a:r>
            <a:endParaRPr kumimoji="0" lang="en-US"/>
          </a:p>
        </p:txBody>
      </p:sp>
      <p:sp>
        <p:nvSpPr>
          <p:cNvPr id="3" name="Symbol zastępczy tekstu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B7024A7E-4462-4473-BFED-2FD27FF87D6F}" type="datetimeFigureOut">
              <a:rPr lang="pl-PL" smtClean="0"/>
              <a:pPr>
                <a:defRPr/>
              </a:pPr>
              <a:t>02.03.2019</a:t>
            </a:fld>
            <a:endParaRPr lang="pl-PL"/>
          </a:p>
        </p:txBody>
      </p:sp>
      <p:sp>
        <p:nvSpPr>
          <p:cNvPr id="5" name="Symbol zastępczy stopki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pl-PL"/>
          </a:p>
        </p:txBody>
      </p:sp>
      <p:sp>
        <p:nvSpPr>
          <p:cNvPr id="6" name="Symbol zastępczy numeru slajdu 5"/>
          <p:cNvSpPr>
            <a:spLocks noGrp="1"/>
          </p:cNvSpPr>
          <p:nvPr>
            <p:ph type="sldNum" sz="quarter" idx="12"/>
          </p:nvPr>
        </p:nvSpPr>
        <p:spPr>
          <a:xfrm>
            <a:off x="6733952" y="6555112"/>
            <a:ext cx="588336" cy="228600"/>
          </a:xfrm>
        </p:spPr>
        <p:txBody>
          <a:bodyPr/>
          <a:lstStyle/>
          <a:p>
            <a:pPr>
              <a:defRPr/>
            </a:pPr>
            <a:fld id="{DDA517BD-A2E3-4B47-8C34-C90913E24C03}" type="slidenum">
              <a:rPr lang="pl-PL" smtClean="0"/>
              <a:pPr>
                <a:defRPr/>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320040"/>
            <a:ext cx="7242048" cy="1143000"/>
          </a:xfrm>
        </p:spPr>
        <p:txBody>
          <a:bodyPr/>
          <a:lstStyle/>
          <a:p>
            <a:r>
              <a:rPr kumimoji="0" lang="pl-PL"/>
              <a:t>Kliknij, aby edytować styl</a:t>
            </a:r>
            <a:endParaRPr kumimoji="0" lang="en-US"/>
          </a:p>
        </p:txBody>
      </p:sp>
      <p:sp>
        <p:nvSpPr>
          <p:cNvPr id="3" name="Symbol zastępczy zawartości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zawartości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pPr>
              <a:defRPr/>
            </a:pPr>
            <a:fld id="{B7024A7E-4462-4473-BFED-2FD27FF87D6F}" type="datetimeFigureOut">
              <a:rPr lang="pl-PL" smtClean="0"/>
              <a:pPr>
                <a:defRPr/>
              </a:pPr>
              <a:t>02.03.2019</a:t>
            </a:fld>
            <a:endParaRPr lang="pl-PL"/>
          </a:p>
        </p:txBody>
      </p:sp>
      <p:sp>
        <p:nvSpPr>
          <p:cNvPr id="6" name="Symbol zastępczy stopki 5"/>
          <p:cNvSpPr>
            <a:spLocks noGrp="1"/>
          </p:cNvSpPr>
          <p:nvPr>
            <p:ph type="ftr" sz="quarter" idx="11"/>
          </p:nvPr>
        </p:nvSpPr>
        <p:spPr/>
        <p:txBody>
          <a:bodyPr/>
          <a:lstStyle/>
          <a:p>
            <a:pPr>
              <a:defRPr/>
            </a:pPr>
            <a:endParaRPr lang="pl-PL"/>
          </a:p>
        </p:txBody>
      </p:sp>
      <p:sp>
        <p:nvSpPr>
          <p:cNvPr id="7" name="Symbol zastępczy numeru slajdu 6"/>
          <p:cNvSpPr>
            <a:spLocks noGrp="1"/>
          </p:cNvSpPr>
          <p:nvPr>
            <p:ph type="sldNum" sz="quarter" idx="12"/>
          </p:nvPr>
        </p:nvSpPr>
        <p:spPr/>
        <p:txBody>
          <a:bodyPr/>
          <a:lstStyle/>
          <a:p>
            <a:pPr>
              <a:defRPr/>
            </a:pPr>
            <a:fld id="{DDA517BD-A2E3-4B47-8C34-C90913E24C03}" type="slidenum">
              <a:rPr lang="pl-PL" smtClean="0"/>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320040"/>
            <a:ext cx="7242048" cy="1143000"/>
          </a:xfrm>
        </p:spPr>
        <p:txBody>
          <a:bodyPr anchor="b"/>
          <a:lstStyle>
            <a:lvl1pPr>
              <a:defRPr/>
            </a:lvl1pPr>
            <a:extLst/>
          </a:lstStyle>
          <a:p>
            <a:r>
              <a:rPr kumimoji="0" lang="pl-PL"/>
              <a:t>Kliknij, aby edytować styl</a:t>
            </a:r>
            <a:endParaRPr kumimoji="0" lang="en-US"/>
          </a:p>
        </p:txBody>
      </p:sp>
      <p:sp>
        <p:nvSpPr>
          <p:cNvPr id="3" name="Symbol zastępczy tekstu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a:t>Kliknij, aby edytować style wzorca tekstu</a:t>
            </a:r>
          </a:p>
        </p:txBody>
      </p:sp>
      <p:sp>
        <p:nvSpPr>
          <p:cNvPr id="5" name="Symbol zastępczy zawartości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6" name="Symbol zastępczy zawartości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0"/>
          </p:nvPr>
        </p:nvSpPr>
        <p:spPr/>
        <p:txBody>
          <a:bodyPr/>
          <a:lstStyle/>
          <a:p>
            <a:pPr>
              <a:defRPr/>
            </a:pPr>
            <a:fld id="{B7024A7E-4462-4473-BFED-2FD27FF87D6F}" type="datetimeFigureOut">
              <a:rPr lang="pl-PL" smtClean="0"/>
              <a:pPr>
                <a:defRPr/>
              </a:pPr>
              <a:t>02.03.2019</a:t>
            </a:fld>
            <a:endParaRPr lang="pl-PL"/>
          </a:p>
        </p:txBody>
      </p:sp>
      <p:sp>
        <p:nvSpPr>
          <p:cNvPr id="8" name="Symbol zastępczy stopki 7"/>
          <p:cNvSpPr>
            <a:spLocks noGrp="1"/>
          </p:cNvSpPr>
          <p:nvPr>
            <p:ph type="ftr" sz="quarter" idx="11"/>
          </p:nvPr>
        </p:nvSpPr>
        <p:spPr/>
        <p:txBody>
          <a:bodyPr/>
          <a:lstStyle/>
          <a:p>
            <a:pPr>
              <a:defRPr/>
            </a:pPr>
            <a:endParaRPr lang="pl-PL"/>
          </a:p>
        </p:txBody>
      </p:sp>
      <p:sp>
        <p:nvSpPr>
          <p:cNvPr id="9" name="Symbol zastępczy numeru slajdu 8"/>
          <p:cNvSpPr>
            <a:spLocks noGrp="1"/>
          </p:cNvSpPr>
          <p:nvPr>
            <p:ph type="sldNum" sz="quarter" idx="12"/>
          </p:nvPr>
        </p:nvSpPr>
        <p:spPr/>
        <p:txBody>
          <a:bodyPr/>
          <a:lstStyle/>
          <a:p>
            <a:pPr>
              <a:defRPr/>
            </a:pPr>
            <a:fld id="{DDA517BD-A2E3-4B47-8C34-C90913E24C03}" type="slidenum">
              <a:rPr lang="pl-PL" smtClean="0"/>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320040"/>
            <a:ext cx="7242048" cy="1143000"/>
          </a:xfrm>
        </p:spPr>
        <p:txBody>
          <a:bodyPr/>
          <a:lstStyle/>
          <a:p>
            <a:r>
              <a:rPr kumimoji="0" lang="pl-PL"/>
              <a:t>Kliknij, aby edytować styl</a:t>
            </a:r>
            <a:endParaRPr kumimoji="0" lang="en-US"/>
          </a:p>
        </p:txBody>
      </p:sp>
      <p:sp>
        <p:nvSpPr>
          <p:cNvPr id="3" name="Symbol zastępczy daty 2"/>
          <p:cNvSpPr>
            <a:spLocks noGrp="1"/>
          </p:cNvSpPr>
          <p:nvPr>
            <p:ph type="dt" sz="half" idx="10"/>
          </p:nvPr>
        </p:nvSpPr>
        <p:spPr/>
        <p:txBody>
          <a:bodyPr/>
          <a:lstStyle/>
          <a:p>
            <a:pPr>
              <a:defRPr/>
            </a:pPr>
            <a:fld id="{B7024A7E-4462-4473-BFED-2FD27FF87D6F}" type="datetimeFigureOut">
              <a:rPr lang="pl-PL" smtClean="0"/>
              <a:pPr>
                <a:defRPr/>
              </a:pPr>
              <a:t>02.03.2019</a:t>
            </a:fld>
            <a:endParaRPr lang="pl-PL"/>
          </a:p>
        </p:txBody>
      </p:sp>
      <p:sp>
        <p:nvSpPr>
          <p:cNvPr id="4" name="Symbol zastępczy stopki 3"/>
          <p:cNvSpPr>
            <a:spLocks noGrp="1"/>
          </p:cNvSpPr>
          <p:nvPr>
            <p:ph type="ftr" sz="quarter" idx="11"/>
          </p:nvPr>
        </p:nvSpPr>
        <p:spPr/>
        <p:txBody>
          <a:bodyPr/>
          <a:lstStyle/>
          <a:p>
            <a:pPr>
              <a:defRPr/>
            </a:pPr>
            <a:endParaRPr lang="pl-PL"/>
          </a:p>
        </p:txBody>
      </p:sp>
      <p:sp>
        <p:nvSpPr>
          <p:cNvPr id="5" name="Symbol zastępczy numeru slajdu 4"/>
          <p:cNvSpPr>
            <a:spLocks noGrp="1"/>
          </p:cNvSpPr>
          <p:nvPr>
            <p:ph type="sldNum" sz="quarter" idx="12"/>
          </p:nvPr>
        </p:nvSpPr>
        <p:spPr/>
        <p:txBody>
          <a:bodyPr/>
          <a:lstStyle/>
          <a:p>
            <a:pPr>
              <a:defRPr/>
            </a:pPr>
            <a:fld id="{DDA517BD-A2E3-4B47-8C34-C90913E24C03}" type="slidenum">
              <a:rPr lang="pl-PL" smtClean="0"/>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lvl1pPr>
              <a:defRPr>
                <a:solidFill>
                  <a:schemeClr val="tx2"/>
                </a:solidFill>
              </a:defRPr>
            </a:lvl1pPr>
            <a:extLst/>
          </a:lstStyle>
          <a:p>
            <a:pPr>
              <a:defRPr/>
            </a:pPr>
            <a:fld id="{EB25A547-6CA3-4791-AC93-2DD941A025BD}" type="datetimeFigureOut">
              <a:rPr lang="pl-PL" smtClean="0"/>
              <a:pPr>
                <a:defRPr/>
              </a:pPr>
              <a:t>02.03.2019</a:t>
            </a:fld>
            <a:endParaRPr lang="pl-PL"/>
          </a:p>
        </p:txBody>
      </p:sp>
      <p:sp>
        <p:nvSpPr>
          <p:cNvPr id="3" name="Symbol zastępczy stopki 2"/>
          <p:cNvSpPr>
            <a:spLocks noGrp="1"/>
          </p:cNvSpPr>
          <p:nvPr>
            <p:ph type="ftr" sz="quarter" idx="11"/>
          </p:nvPr>
        </p:nvSpPr>
        <p:spPr/>
        <p:txBody>
          <a:bodyPr/>
          <a:lstStyle>
            <a:lvl1pPr>
              <a:defRPr>
                <a:solidFill>
                  <a:schemeClr val="tx2"/>
                </a:solidFill>
              </a:defRPr>
            </a:lvl1pPr>
            <a:extLst/>
          </a:lstStyle>
          <a:p>
            <a:pPr>
              <a:defRPr/>
            </a:pPr>
            <a:endParaRPr lang="pl-PL"/>
          </a:p>
        </p:txBody>
      </p:sp>
      <p:sp>
        <p:nvSpPr>
          <p:cNvPr id="4" name="Symbol zastępczy numeru slajdu 3"/>
          <p:cNvSpPr>
            <a:spLocks noGrp="1"/>
          </p:cNvSpPr>
          <p:nvPr>
            <p:ph type="sldNum" sz="quarter" idx="12"/>
          </p:nvPr>
        </p:nvSpPr>
        <p:spPr/>
        <p:txBody>
          <a:bodyPr/>
          <a:lstStyle/>
          <a:p>
            <a:pPr>
              <a:defRPr/>
            </a:pPr>
            <a:fld id="{C1BA3DAC-FD60-48BB-B400-3674140ECB8C}" type="slidenum">
              <a:rPr lang="pl-PL" smtClean="0"/>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pl-PL"/>
              <a:t>Kliknij, aby edytować styl</a:t>
            </a:r>
            <a:endParaRPr kumimoji="0" lang="en-US"/>
          </a:p>
        </p:txBody>
      </p:sp>
      <p:sp>
        <p:nvSpPr>
          <p:cNvPr id="3" name="Symbol zastępczy tekstu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pl-PL"/>
              <a:t>Kliknij, aby edytować style wzorca tekstu</a:t>
            </a:r>
          </a:p>
        </p:txBody>
      </p:sp>
      <p:sp>
        <p:nvSpPr>
          <p:cNvPr id="4" name="Symbol zastępczy zawartości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pPr>
              <a:defRPr/>
            </a:pPr>
            <a:fld id="{B7024A7E-4462-4473-BFED-2FD27FF87D6F}" type="datetimeFigureOut">
              <a:rPr lang="pl-PL" smtClean="0"/>
              <a:pPr>
                <a:defRPr/>
              </a:pPr>
              <a:t>02.03.2019</a:t>
            </a:fld>
            <a:endParaRPr lang="pl-PL"/>
          </a:p>
        </p:txBody>
      </p:sp>
      <p:sp>
        <p:nvSpPr>
          <p:cNvPr id="6" name="Symbol zastępczy stopki 5"/>
          <p:cNvSpPr>
            <a:spLocks noGrp="1"/>
          </p:cNvSpPr>
          <p:nvPr>
            <p:ph type="ftr" sz="quarter" idx="11"/>
          </p:nvPr>
        </p:nvSpPr>
        <p:spPr/>
        <p:txBody>
          <a:bodyPr/>
          <a:lstStyle/>
          <a:p>
            <a:pPr>
              <a:defRPr/>
            </a:pPr>
            <a:endParaRPr lang="pl-PL"/>
          </a:p>
        </p:txBody>
      </p:sp>
      <p:sp>
        <p:nvSpPr>
          <p:cNvPr id="7" name="Symbol zastępczy numeru slajdu 6"/>
          <p:cNvSpPr>
            <a:spLocks noGrp="1"/>
          </p:cNvSpPr>
          <p:nvPr>
            <p:ph type="sldNum" sz="quarter" idx="12"/>
          </p:nvPr>
        </p:nvSpPr>
        <p:spPr/>
        <p:txBody>
          <a:bodyPr/>
          <a:lstStyle/>
          <a:p>
            <a:pPr>
              <a:defRPr/>
            </a:pPr>
            <a:fld id="{DDA517BD-A2E3-4B47-8C34-C90913E24C03}" type="slidenum">
              <a:rPr lang="pl-PL" smtClean="0"/>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2"/>
      </p:bgRef>
    </p:bg>
    <p:spTree>
      <p:nvGrpSpPr>
        <p:cNvPr id="1" name=""/>
        <p:cNvGrpSpPr/>
        <p:nvPr/>
      </p:nvGrpSpPr>
      <p:grpSpPr>
        <a:xfrm>
          <a:off x="0" y="0"/>
          <a:ext cx="0" cy="0"/>
          <a:chOff x="0" y="0"/>
          <a:chExt cx="0" cy="0"/>
        </a:xfrm>
      </p:grpSpPr>
      <p:sp>
        <p:nvSpPr>
          <p:cNvPr id="8" name="Prostokąt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Prostokąt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ytuł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pl-PL"/>
              <a:t>Kliknij, aby edytować styl</a:t>
            </a:r>
            <a:endParaRPr kumimoji="0" lang="en-US" dirty="0"/>
          </a:p>
        </p:txBody>
      </p:sp>
      <p:sp>
        <p:nvSpPr>
          <p:cNvPr id="4" name="Symbol zastępczy tekstu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pl-PL"/>
              <a:t>Kliknij, aby edytować style wzorca tekstu</a:t>
            </a:r>
          </a:p>
        </p:txBody>
      </p:sp>
      <p:sp>
        <p:nvSpPr>
          <p:cNvPr id="5" name="Symbol zastępczy daty 4"/>
          <p:cNvSpPr>
            <a:spLocks noGrp="1"/>
          </p:cNvSpPr>
          <p:nvPr>
            <p:ph type="dt" sz="half" idx="10"/>
          </p:nvPr>
        </p:nvSpPr>
        <p:spPr/>
        <p:txBody>
          <a:bodyPr/>
          <a:lstStyle/>
          <a:p>
            <a:pPr>
              <a:defRPr/>
            </a:pPr>
            <a:fld id="{B7024A7E-4462-4473-BFED-2FD27FF87D6F}" type="datetimeFigureOut">
              <a:rPr lang="pl-PL" smtClean="0"/>
              <a:pPr>
                <a:defRPr/>
              </a:pPr>
              <a:t>02.03.2019</a:t>
            </a:fld>
            <a:endParaRPr lang="pl-PL"/>
          </a:p>
        </p:txBody>
      </p:sp>
      <p:sp>
        <p:nvSpPr>
          <p:cNvPr id="6" name="Symbol zastępczy stopki 5"/>
          <p:cNvSpPr>
            <a:spLocks noGrp="1"/>
          </p:cNvSpPr>
          <p:nvPr>
            <p:ph type="ftr" sz="quarter" idx="11"/>
          </p:nvPr>
        </p:nvSpPr>
        <p:spPr/>
        <p:txBody>
          <a:bodyPr/>
          <a:lstStyle/>
          <a:p>
            <a:pPr>
              <a:defRPr/>
            </a:pPr>
            <a:endParaRPr lang="pl-PL"/>
          </a:p>
        </p:txBody>
      </p:sp>
      <p:sp>
        <p:nvSpPr>
          <p:cNvPr id="7" name="Symbol zastępczy numeru slajdu 6"/>
          <p:cNvSpPr>
            <a:spLocks noGrp="1"/>
          </p:cNvSpPr>
          <p:nvPr>
            <p:ph type="sldNum" sz="quarter" idx="12"/>
          </p:nvPr>
        </p:nvSpPr>
        <p:spPr/>
        <p:txBody>
          <a:bodyPr/>
          <a:lstStyle/>
          <a:p>
            <a:pPr>
              <a:defRPr/>
            </a:pPr>
            <a:fld id="{DDA517BD-A2E3-4B47-8C34-C90913E24C03}" type="slidenum">
              <a:rPr lang="pl-PL" smtClean="0"/>
              <a:pPr>
                <a:defRPr/>
              </a:pPr>
              <a:t>‹#›</a:t>
            </a:fld>
            <a:endParaRPr lang="pl-PL"/>
          </a:p>
        </p:txBody>
      </p:sp>
      <p:sp>
        <p:nvSpPr>
          <p:cNvPr id="10" name="Symbol zastępczy obrazu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pl-PL"/>
              <a:t>Kliknij ikonę, aby dodać obraz</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rostokąt 8"/>
          <p:cNvSpPr/>
          <p:nvPr/>
        </p:nvSpPr>
        <p:spPr>
          <a:xfrm flipH="1">
            <a:off x="8153400" y="0"/>
            <a:ext cx="990600" cy="6858000"/>
          </a:xfrm>
          <a:prstGeom prst="rect">
            <a:avLst/>
          </a:prstGeom>
          <a:blipFill>
            <a:blip r:embed="rId17"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Symbol zastępczy tytułu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pl-PL"/>
              <a:t>Kliknij, aby edytować styl</a:t>
            </a:r>
            <a:endParaRPr kumimoji="0" lang="en-US"/>
          </a:p>
        </p:txBody>
      </p:sp>
      <p:sp>
        <p:nvSpPr>
          <p:cNvPr id="31" name="Symbol zastępczy tekstu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27" name="Symbol zastępczy daty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a:defRPr/>
            </a:pPr>
            <a:fld id="{B7024A7E-4462-4473-BFED-2FD27FF87D6F}" type="datetimeFigureOut">
              <a:rPr lang="pl-PL" smtClean="0"/>
              <a:pPr>
                <a:defRPr/>
              </a:pPr>
              <a:t>02.03.2019</a:t>
            </a:fld>
            <a:endParaRPr lang="pl-PL"/>
          </a:p>
        </p:txBody>
      </p:sp>
      <p:sp>
        <p:nvSpPr>
          <p:cNvPr id="4" name="Symbol zastępczy stopki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pl-PL"/>
          </a:p>
        </p:txBody>
      </p:sp>
      <p:sp>
        <p:nvSpPr>
          <p:cNvPr id="16" name="Symbol zastępczy numeru slajdu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DDA517BD-A2E3-4B47-8C34-C90913E24C03}" type="slidenum">
              <a:rPr lang="pl-PL" smtClean="0"/>
              <a:pPr>
                <a:defRPr/>
              </a:pPr>
              <a:t>‹#›</a:t>
            </a:fld>
            <a:endParaRPr lang="pl-PL"/>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ransition>
    <p:fade/>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7.png"/><Relationship Id="rId4" Type="http://schemas.openxmlformats.org/officeDocument/2006/relationships/image" Target="../media/image34.jpeg"/><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3.jpeg"/><Relationship Id="rId11" Type="http://schemas.openxmlformats.org/officeDocument/2006/relationships/image" Target="../media/image7.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67.jpeg"/><Relationship Id="rId11" Type="http://schemas.openxmlformats.org/officeDocument/2006/relationships/image" Target="../media/image7.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85.jpeg"/><Relationship Id="rId5" Type="http://schemas.openxmlformats.org/officeDocument/2006/relationships/image" Target="../media/image7.pn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99.jpeg"/><Relationship Id="rId5" Type="http://schemas.openxmlformats.org/officeDocument/2006/relationships/image" Target="../media/image7.png"/><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102.jpeg"/><Relationship Id="rId5" Type="http://schemas.openxmlformats.org/officeDocument/2006/relationships/image" Target="../media/image7.pn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107.jpeg"/><Relationship Id="rId5" Type="http://schemas.openxmlformats.org/officeDocument/2006/relationships/image" Target="../media/image7.png"/><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szkola.png"/>
          <p:cNvPicPr>
            <a:picLocks noChangeAspect="1"/>
          </p:cNvPicPr>
          <p:nvPr/>
        </p:nvPicPr>
        <p:blipFill>
          <a:blip r:embed="rId3" cstate="print"/>
          <a:stretch>
            <a:fillRect/>
          </a:stretch>
        </p:blipFill>
        <p:spPr>
          <a:xfrm>
            <a:off x="251521" y="188640"/>
            <a:ext cx="7128792"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530" name="Rectangle 1"/>
          <p:cNvSpPr>
            <a:spLocks noGrp="1"/>
          </p:cNvSpPr>
          <p:nvPr>
            <p:ph type="body" sz="quarter" idx="10"/>
          </p:nvPr>
        </p:nvSpPr>
        <p:spPr>
          <a:xfrm>
            <a:off x="179512" y="5467350"/>
            <a:ext cx="8712969" cy="1238250"/>
          </a:xfrm>
        </p:spPr>
        <p:txBody>
          <a:bodyPr/>
          <a:lstStyle/>
          <a:p>
            <a:pPr algn="ctr"/>
            <a:r>
              <a:rPr sz="4000" dirty="0" err="1"/>
              <a:t>Zespół</a:t>
            </a:r>
            <a:r>
              <a:rPr sz="4000" dirty="0"/>
              <a:t> </a:t>
            </a:r>
            <a:r>
              <a:rPr sz="4000" dirty="0" err="1"/>
              <a:t>Szkół</a:t>
            </a:r>
            <a:r>
              <a:rPr sz="4000" dirty="0"/>
              <a:t> </a:t>
            </a:r>
            <a:br>
              <a:rPr sz="4000" dirty="0"/>
            </a:br>
            <a:r>
              <a:rPr sz="4000" dirty="0" err="1"/>
              <a:t>Elektronicznych</a:t>
            </a:r>
            <a:r>
              <a:rPr sz="4000" dirty="0"/>
              <a:t> </a:t>
            </a:r>
            <a:r>
              <a:rPr sz="4000" dirty="0" err="1"/>
              <a:t>i</a:t>
            </a:r>
            <a:r>
              <a:rPr sz="4000" dirty="0"/>
              <a:t> </a:t>
            </a:r>
            <a:r>
              <a:rPr sz="4000" dirty="0" err="1"/>
              <a:t>Informatycznych</a:t>
            </a:r>
            <a:endParaRPr sz="4000" dirty="0"/>
          </a:p>
        </p:txBody>
      </p:sp>
      <p:sp>
        <p:nvSpPr>
          <p:cNvPr id="10" name="Prostokąt 9"/>
          <p:cNvSpPr/>
          <p:nvPr/>
        </p:nvSpPr>
        <p:spPr>
          <a:xfrm>
            <a:off x="7786710" y="1556793"/>
            <a:ext cx="851760" cy="3426579"/>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pic>
        <p:nvPicPr>
          <p:cNvPr id="4" name="Obraz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17197" y="260648"/>
            <a:ext cx="1059260" cy="1084481"/>
          </a:xfrm>
          <a:prstGeom prst="rect">
            <a:avLst/>
          </a:prstGeom>
        </p:spPr>
      </p:pic>
      <p:pic>
        <p:nvPicPr>
          <p:cNvPr id="9" name="Obraz 8" descr="logo złotej.png"/>
          <p:cNvPicPr>
            <a:picLocks noChangeAspect="1"/>
          </p:cNvPicPr>
          <p:nvPr/>
        </p:nvPicPr>
        <p:blipFill>
          <a:blip r:embed="rId5" cstate="print"/>
          <a:stretch>
            <a:fillRect/>
          </a:stretch>
        </p:blipFill>
        <p:spPr>
          <a:xfrm>
            <a:off x="4283968" y="260648"/>
            <a:ext cx="2870445" cy="2997616"/>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zdj-7213.jpg"/>
          <p:cNvPicPr>
            <a:picLocks noChangeAspect="1"/>
          </p:cNvPicPr>
          <p:nvPr/>
        </p:nvPicPr>
        <p:blipFill>
          <a:blip r:embed="rId3" cstate="print"/>
          <a:srcRect l="3001" r="-86"/>
          <a:stretch>
            <a:fillRect/>
          </a:stretch>
        </p:blipFill>
        <p:spPr>
          <a:xfrm>
            <a:off x="-36512" y="1196752"/>
            <a:ext cx="8208912" cy="5661248"/>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285728"/>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elektronik</a:t>
            </a:r>
          </a:p>
        </p:txBody>
      </p:sp>
      <p:sp>
        <p:nvSpPr>
          <p:cNvPr id="24583"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9" name="Tytuł 1"/>
          <p:cNvSpPr txBox="1">
            <a:spLocks/>
          </p:cNvSpPr>
          <p:nvPr/>
        </p:nvSpPr>
        <p:spPr>
          <a:xfrm>
            <a:off x="323528" y="1268760"/>
            <a:ext cx="7286653" cy="714375"/>
          </a:xfrm>
          <a:prstGeom prst="rect">
            <a:avLst/>
          </a:prstGeom>
        </p:spPr>
        <p:txBody>
          <a:bodyPr/>
          <a:lstStyle/>
          <a:p>
            <a:pPr algn="ctr" fontAlgn="auto">
              <a:spcAft>
                <a:spcPts val="0"/>
              </a:spcAft>
              <a:defRPr/>
            </a:pPr>
            <a:r>
              <a:rPr lang="pl-PL" sz="3200" dirty="0">
                <a:solidFill>
                  <a:schemeClr val="bg1"/>
                </a:solidFill>
                <a:latin typeface="+mj-lt"/>
                <a:ea typeface="+mj-ea"/>
                <a:cs typeface="+mj-cs"/>
              </a:rPr>
              <a:t>Jakie kwalifikacje zdobędziesz?</a:t>
            </a:r>
          </a:p>
        </p:txBody>
      </p:sp>
      <p:sp>
        <p:nvSpPr>
          <p:cNvPr id="2" name="Prostokąt 1"/>
          <p:cNvSpPr/>
          <p:nvPr/>
        </p:nvSpPr>
        <p:spPr>
          <a:xfrm>
            <a:off x="179512" y="2852936"/>
            <a:ext cx="3744416" cy="1754326"/>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b="1" dirty="0" smtClean="0">
                <a:latin typeface="Arial" pitchFamily="34" charset="0"/>
                <a:cs typeface="Arial" pitchFamily="34" charset="0"/>
              </a:rPr>
              <a:t>ELM.02. </a:t>
            </a:r>
            <a:r>
              <a:rPr lang="pl-PL" dirty="0" smtClean="0">
                <a:latin typeface="Arial" pitchFamily="34" charset="0"/>
                <a:cs typeface="Arial" pitchFamily="34" charset="0"/>
              </a:rPr>
              <a:t>Montaż oraz instalowanie układów i urządzeń </a:t>
            </a:r>
            <a:r>
              <a:rPr lang="pl-PL" dirty="0" smtClean="0">
                <a:latin typeface="Arial" pitchFamily="34" charset="0"/>
                <a:cs typeface="Arial" pitchFamily="34" charset="0"/>
              </a:rPr>
              <a:t>elektronicznych</a:t>
            </a:r>
          </a:p>
          <a:p>
            <a:endParaRPr lang="pl-PL" dirty="0">
              <a:latin typeface="Arial" pitchFamily="34" charset="0"/>
              <a:cs typeface="Arial" pitchFamily="34" charset="0"/>
            </a:endParaRPr>
          </a:p>
          <a:p>
            <a:r>
              <a:rPr lang="pl-PL" b="1" dirty="0" smtClean="0">
                <a:latin typeface="Arial" pitchFamily="34" charset="0"/>
                <a:cs typeface="Arial" pitchFamily="34" charset="0"/>
              </a:rPr>
              <a:t>ELM.05. </a:t>
            </a:r>
            <a:r>
              <a:rPr lang="pl-PL" dirty="0" smtClean="0">
                <a:latin typeface="Arial" pitchFamily="34" charset="0"/>
                <a:cs typeface="Arial" pitchFamily="34" charset="0"/>
              </a:rPr>
              <a:t>Eksploatacja urządzeń elektronicznych </a:t>
            </a:r>
            <a:r>
              <a:rPr lang="pl-PL" dirty="0"/>
              <a:t> </a:t>
            </a:r>
          </a:p>
        </p:txBody>
      </p:sp>
      <p:sp>
        <p:nvSpPr>
          <p:cNvPr id="15" name="Prostokąt 14"/>
          <p:cNvSpPr/>
          <p:nvPr/>
        </p:nvSpPr>
        <p:spPr>
          <a:xfrm>
            <a:off x="179512" y="5445224"/>
            <a:ext cx="7848872" cy="1200329"/>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latin typeface="Arial" pitchFamily="34" charset="0"/>
                <a:cs typeface="Arial" pitchFamily="34" charset="0"/>
              </a:rPr>
              <a:t>To dynamiczny kierunek skupiony na nowoczesnych technologiach, które ułatwiają człowiekowi życie. Postęp w dziedzinie elektroniki i technologii elektronicznej wymaga istnienia specjalistów. My takich przygotowujemy, bo  elektronika jest wszędzie. </a:t>
            </a:r>
          </a:p>
        </p:txBody>
      </p:sp>
      <p:pic>
        <p:nvPicPr>
          <p:cNvPr id="16" name="Obraz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5164457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167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285728"/>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elektronik</a:t>
            </a:r>
          </a:p>
        </p:txBody>
      </p:sp>
      <p:sp>
        <p:nvSpPr>
          <p:cNvPr id="13" name="Tytuł 1"/>
          <p:cNvSpPr txBox="1">
            <a:spLocks/>
          </p:cNvSpPr>
          <p:nvPr/>
        </p:nvSpPr>
        <p:spPr>
          <a:xfrm>
            <a:off x="2285996" y="1268760"/>
            <a:ext cx="3357562"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Co potrafisz?</a:t>
            </a:r>
          </a:p>
        </p:txBody>
      </p:sp>
      <p:sp>
        <p:nvSpPr>
          <p:cNvPr id="25607"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5608" name="pole tekstowe 8"/>
          <p:cNvSpPr txBox="1">
            <a:spLocks noChangeArrowheads="1"/>
          </p:cNvSpPr>
          <p:nvPr/>
        </p:nvSpPr>
        <p:spPr bwMode="auto">
          <a:xfrm>
            <a:off x="179512" y="1873562"/>
            <a:ext cx="8143875" cy="4939814"/>
          </a:xfrm>
          <a:prstGeom prst="rect">
            <a:avLst/>
          </a:prstGeom>
          <a:noFill/>
          <a:ln w="9525">
            <a:noFill/>
            <a:miter lim="800000"/>
            <a:headEnd/>
            <a:tailEnd/>
          </a:ln>
        </p:spPr>
        <p:txBody>
          <a:bodyPr>
            <a:spAutoFit/>
          </a:bodyPr>
          <a:lstStyle/>
          <a:p>
            <a:pPr>
              <a:lnSpc>
                <a:spcPct val="150000"/>
              </a:lnSpc>
            </a:pPr>
            <a:r>
              <a:rPr lang="pl-PL" sz="1500" b="1" dirty="0" smtClean="0"/>
              <a:t>ELM.02. </a:t>
            </a:r>
            <a:r>
              <a:rPr lang="pl-PL" sz="1500" dirty="0" smtClean="0"/>
              <a:t>Montaż oraz instalowanie układów i urządzeń </a:t>
            </a:r>
            <a:r>
              <a:rPr lang="pl-PL" sz="1500" dirty="0" smtClean="0"/>
              <a:t>elektronicznych</a:t>
            </a:r>
            <a:endParaRPr lang="pl-PL" sz="1500" dirty="0" smtClean="0"/>
          </a:p>
          <a:p>
            <a:pPr>
              <a:lnSpc>
                <a:spcPct val="150000"/>
              </a:lnSpc>
            </a:pPr>
            <a:r>
              <a:rPr lang="pl-PL" sz="1500" dirty="0" smtClean="0"/>
              <a:t> Uczeń, zdobywając tę kwalifikację, będzie potrafił:</a:t>
            </a:r>
          </a:p>
          <a:p>
            <a:pPr>
              <a:lnSpc>
                <a:spcPct val="150000"/>
              </a:lnSpc>
              <a:buFont typeface="Arial" pitchFamily="34" charset="0"/>
              <a:buChar char="•"/>
            </a:pPr>
            <a:r>
              <a:rPr lang="pl-PL" sz="1500" dirty="0" smtClean="0"/>
              <a:t> Lutować </a:t>
            </a:r>
            <a:r>
              <a:rPr lang="pl-PL" sz="1500" dirty="0" smtClean="0"/>
              <a:t>ręcznie metodą przewlekaną i powierzchniową;</a:t>
            </a:r>
          </a:p>
          <a:p>
            <a:pPr>
              <a:lnSpc>
                <a:spcPct val="150000"/>
              </a:lnSpc>
              <a:buFont typeface="Arial" pitchFamily="34" charset="0"/>
              <a:buChar char="•"/>
            </a:pPr>
            <a:r>
              <a:rPr lang="pl-PL" sz="1500" dirty="0" smtClean="0"/>
              <a:t> Uruchamiać </a:t>
            </a:r>
            <a:r>
              <a:rPr lang="pl-PL" sz="1500" dirty="0" smtClean="0"/>
              <a:t>układy i urządzenia elektroniczne;</a:t>
            </a:r>
          </a:p>
          <a:p>
            <a:pPr>
              <a:lnSpc>
                <a:spcPct val="150000"/>
              </a:lnSpc>
              <a:buFont typeface="Arial" pitchFamily="34" charset="0"/>
              <a:buChar char="•"/>
            </a:pPr>
            <a:r>
              <a:rPr lang="pl-PL" sz="1500" dirty="0" smtClean="0"/>
              <a:t> Lokalizować </a:t>
            </a:r>
            <a:r>
              <a:rPr lang="pl-PL" sz="1500" dirty="0" smtClean="0"/>
              <a:t>i usuwać usterki w układach i urządzeniach </a:t>
            </a:r>
            <a:r>
              <a:rPr lang="pl-PL" sz="1500" dirty="0" smtClean="0"/>
              <a:t>elektronicznych</a:t>
            </a:r>
            <a:r>
              <a:rPr lang="pl-PL" sz="1500" dirty="0" smtClean="0"/>
              <a:t>;</a:t>
            </a:r>
          </a:p>
          <a:p>
            <a:pPr>
              <a:lnSpc>
                <a:spcPct val="150000"/>
              </a:lnSpc>
              <a:buFont typeface="Arial" pitchFamily="34" charset="0"/>
              <a:buChar char="•"/>
            </a:pPr>
            <a:r>
              <a:rPr lang="pl-PL" sz="1500" dirty="0" smtClean="0"/>
              <a:t> Stosować </a:t>
            </a:r>
            <a:r>
              <a:rPr lang="pl-PL" sz="1500" dirty="0" smtClean="0"/>
              <a:t>programy do symulacji działań układów elektronicznych</a:t>
            </a:r>
            <a:r>
              <a:rPr lang="pl-PL" sz="1500" dirty="0" smtClean="0"/>
              <a:t>.</a:t>
            </a:r>
          </a:p>
          <a:p>
            <a:pPr>
              <a:lnSpc>
                <a:spcPct val="150000"/>
              </a:lnSpc>
              <a:buFont typeface="Arial" pitchFamily="34" charset="0"/>
              <a:buChar char="•"/>
            </a:pPr>
            <a:endParaRPr lang="pl-PL" sz="1500" b="1" dirty="0" smtClean="0"/>
          </a:p>
          <a:p>
            <a:pPr>
              <a:lnSpc>
                <a:spcPct val="150000"/>
              </a:lnSpc>
            </a:pPr>
            <a:r>
              <a:rPr lang="pl-PL" sz="1500" b="1" dirty="0" smtClean="0"/>
              <a:t>ELM.05</a:t>
            </a:r>
            <a:r>
              <a:rPr lang="pl-PL" sz="1500" b="1" dirty="0" smtClean="0"/>
              <a:t>. </a:t>
            </a:r>
            <a:r>
              <a:rPr lang="pl-PL" sz="1500" dirty="0" smtClean="0"/>
              <a:t>Eksploatacja urządzeń elektronicznych</a:t>
            </a:r>
          </a:p>
          <a:p>
            <a:pPr>
              <a:lnSpc>
                <a:spcPct val="150000"/>
              </a:lnSpc>
            </a:pPr>
            <a:r>
              <a:rPr lang="pl-PL" sz="1500" dirty="0" smtClean="0"/>
              <a:t> Uczeń, zdobywając tę kwalifikację, będzie potrafił:</a:t>
            </a:r>
          </a:p>
          <a:p>
            <a:pPr>
              <a:lnSpc>
                <a:spcPct val="150000"/>
              </a:lnSpc>
              <a:buFont typeface="Arial" pitchFamily="34" charset="0"/>
              <a:buChar char="•"/>
            </a:pPr>
            <a:r>
              <a:rPr lang="pl-PL" sz="1500" dirty="0" smtClean="0"/>
              <a:t> Opisywać </a:t>
            </a:r>
            <a:r>
              <a:rPr lang="pl-PL" sz="1500" dirty="0" smtClean="0"/>
              <a:t>technologie i systemy transmisji światłowodowej;</a:t>
            </a:r>
          </a:p>
          <a:p>
            <a:pPr>
              <a:lnSpc>
                <a:spcPct val="150000"/>
              </a:lnSpc>
              <a:buFont typeface="Arial" pitchFamily="34" charset="0"/>
              <a:buChar char="•"/>
            </a:pPr>
            <a:r>
              <a:rPr lang="pl-PL" sz="1500" dirty="0" smtClean="0"/>
              <a:t> Dobierać </a:t>
            </a:r>
            <a:r>
              <a:rPr lang="pl-PL" sz="1500" dirty="0" smtClean="0"/>
              <a:t>urządzenia elektroniczne do przewidywanych warunków pracy;</a:t>
            </a:r>
          </a:p>
          <a:p>
            <a:pPr>
              <a:lnSpc>
                <a:spcPct val="150000"/>
              </a:lnSpc>
              <a:buFont typeface="Arial" pitchFamily="34" charset="0"/>
              <a:buChar char="•"/>
            </a:pPr>
            <a:r>
              <a:rPr lang="pl-PL" sz="1500" dirty="0" smtClean="0"/>
              <a:t> Programować </a:t>
            </a:r>
            <a:r>
              <a:rPr lang="pl-PL" sz="1500" dirty="0" smtClean="0"/>
              <a:t>urządzenia elektroniczne;</a:t>
            </a:r>
          </a:p>
          <a:p>
            <a:pPr>
              <a:lnSpc>
                <a:spcPct val="150000"/>
              </a:lnSpc>
              <a:buFont typeface="Arial" pitchFamily="34" charset="0"/>
              <a:buChar char="•"/>
            </a:pPr>
            <a:r>
              <a:rPr lang="pl-PL" sz="1500" dirty="0" smtClean="0"/>
              <a:t> Wykonywać </a:t>
            </a:r>
            <a:r>
              <a:rPr lang="pl-PL" sz="1500" dirty="0" smtClean="0"/>
              <a:t>pomiary parametrów urządzeń elektronicznych oraz ich elementów;</a:t>
            </a:r>
          </a:p>
          <a:p>
            <a:pPr>
              <a:lnSpc>
                <a:spcPct val="150000"/>
              </a:lnSpc>
              <a:buFont typeface="Arial" pitchFamily="34" charset="0"/>
              <a:buChar char="•"/>
            </a:pPr>
            <a:r>
              <a:rPr lang="pl-PL" sz="1500" dirty="0" smtClean="0"/>
              <a:t> Konserwować </a:t>
            </a:r>
            <a:r>
              <a:rPr lang="pl-PL" sz="1500" dirty="0" smtClean="0"/>
              <a:t>i naprawiać instalację oraz urządzenia elektroniczne.</a:t>
            </a:r>
            <a:endParaRPr lang="pl-PL" sz="1500" dirty="0"/>
          </a:p>
        </p:txBody>
      </p:sp>
      <p:pic>
        <p:nvPicPr>
          <p:cNvPr id="11" name="Obraz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377883803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3" name="Tytuł 1"/>
          <p:cNvSpPr txBox="1">
            <a:spLocks/>
          </p:cNvSpPr>
          <p:nvPr/>
        </p:nvSpPr>
        <p:spPr>
          <a:xfrm>
            <a:off x="1285875" y="1418481"/>
            <a:ext cx="5286375"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Gdzie możesz pracować?</a:t>
            </a:r>
          </a:p>
        </p:txBody>
      </p:sp>
      <p:sp>
        <p:nvSpPr>
          <p:cNvPr id="24583"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4584" name="pole tekstowe 8"/>
          <p:cNvSpPr txBox="1">
            <a:spLocks noChangeArrowheads="1"/>
          </p:cNvSpPr>
          <p:nvPr/>
        </p:nvSpPr>
        <p:spPr bwMode="auto">
          <a:xfrm>
            <a:off x="35496" y="2214563"/>
            <a:ext cx="8143875" cy="4247317"/>
          </a:xfrm>
          <a:prstGeom prst="rect">
            <a:avLst/>
          </a:prstGeom>
          <a:noFill/>
          <a:ln w="9525">
            <a:noFill/>
            <a:miter lim="800000"/>
            <a:headEnd/>
            <a:tailEnd/>
          </a:ln>
        </p:spPr>
        <p:txBody>
          <a:bodyPr>
            <a:spAutoFit/>
          </a:bodyPr>
          <a:lstStyle/>
          <a:p>
            <a:pPr>
              <a:lnSpc>
                <a:spcPct val="200000"/>
              </a:lnSpc>
            </a:pPr>
            <a:r>
              <a:rPr lang="pl-PL" sz="1500" b="1" dirty="0">
                <a:latin typeface="Arial" pitchFamily="34" charset="0"/>
                <a:cs typeface="Arial" pitchFamily="34" charset="0"/>
              </a:rPr>
              <a:t>Absolwenci szkoły kształcącej w zawodzie technik elektronik mogą być zatrudnieni:</a:t>
            </a:r>
          </a:p>
          <a:p>
            <a:pPr marL="274638" indent="-274638">
              <a:lnSpc>
                <a:spcPct val="200000"/>
              </a:lnSpc>
              <a:buFont typeface="Arial" charset="0"/>
              <a:buChar char="•"/>
            </a:pPr>
            <a:r>
              <a:rPr lang="pl-PL" sz="1500" dirty="0">
                <a:latin typeface="Arial" pitchFamily="34" charset="0"/>
                <a:cs typeface="Arial" pitchFamily="34" charset="0"/>
              </a:rPr>
              <a:t>w zakładach, w których są produkowane lub stosowane urządzenia elektroniczne, </a:t>
            </a:r>
            <a:br>
              <a:rPr lang="pl-PL" sz="1500" dirty="0">
                <a:latin typeface="Arial" pitchFamily="34" charset="0"/>
                <a:cs typeface="Arial" pitchFamily="34" charset="0"/>
              </a:rPr>
            </a:br>
            <a:r>
              <a:rPr lang="pl-PL" sz="1500" dirty="0">
                <a:latin typeface="Arial" pitchFamily="34" charset="0"/>
                <a:cs typeface="Arial" pitchFamily="34" charset="0"/>
              </a:rPr>
              <a:t>na stanowiskach uruchamiania lub konserwacji,</a:t>
            </a:r>
          </a:p>
          <a:p>
            <a:pPr marL="274638" indent="-274638">
              <a:lnSpc>
                <a:spcPct val="200000"/>
              </a:lnSpc>
              <a:buFont typeface="Arial" charset="0"/>
              <a:buChar char="•"/>
            </a:pPr>
            <a:r>
              <a:rPr lang="pl-PL" sz="1500" dirty="0">
                <a:latin typeface="Arial" pitchFamily="34" charset="0"/>
                <a:cs typeface="Arial" pitchFamily="34" charset="0"/>
              </a:rPr>
              <a:t>w zakładach naprawczych urządzeń elektronicznych, </a:t>
            </a:r>
          </a:p>
          <a:p>
            <a:pPr marL="274638" indent="-274638">
              <a:lnSpc>
                <a:spcPct val="200000"/>
              </a:lnSpc>
              <a:buFont typeface="Arial" charset="0"/>
              <a:buChar char="•"/>
            </a:pPr>
            <a:r>
              <a:rPr lang="pl-PL" sz="1500" dirty="0">
                <a:latin typeface="Arial" pitchFamily="34" charset="0"/>
                <a:cs typeface="Arial" pitchFamily="34" charset="0"/>
              </a:rPr>
              <a:t>w zakładach instalujących urządzenia elektroniczne, </a:t>
            </a:r>
          </a:p>
          <a:p>
            <a:pPr marL="274638" indent="-274638">
              <a:lnSpc>
                <a:spcPct val="200000"/>
              </a:lnSpc>
              <a:buFont typeface="Arial" charset="0"/>
              <a:buChar char="•"/>
            </a:pPr>
            <a:r>
              <a:rPr lang="pl-PL" sz="1500" dirty="0">
                <a:latin typeface="Arial" pitchFamily="34" charset="0"/>
                <a:cs typeface="Arial" pitchFamily="34" charset="0"/>
              </a:rPr>
              <a:t>w placówkach badawczo-rozwojowych, </a:t>
            </a:r>
          </a:p>
          <a:p>
            <a:pPr marL="274638" indent="-274638">
              <a:lnSpc>
                <a:spcPct val="200000"/>
              </a:lnSpc>
              <a:buFont typeface="Arial" charset="0"/>
              <a:buChar char="•"/>
            </a:pPr>
            <a:r>
              <a:rPr lang="pl-PL" sz="1500" dirty="0">
                <a:latin typeface="Arial" pitchFamily="34" charset="0"/>
                <a:cs typeface="Arial" pitchFamily="34" charset="0"/>
              </a:rPr>
              <a:t>w pracowniach i biurach konstrukcyjno-technologicznych zajmujących się projektowaniem urządzeń elektronicznych, </a:t>
            </a:r>
          </a:p>
          <a:p>
            <a:pPr marL="274638" indent="-274638">
              <a:lnSpc>
                <a:spcPct val="200000"/>
              </a:lnSpc>
              <a:buFont typeface="Arial" charset="0"/>
              <a:buChar char="•"/>
            </a:pPr>
            <a:r>
              <a:rPr lang="pl-PL" sz="1500" dirty="0">
                <a:latin typeface="Arial" pitchFamily="34" charset="0"/>
                <a:cs typeface="Arial" pitchFamily="34" charset="0"/>
              </a:rPr>
              <a:t>w placówkach handlowych zajmujących się sprzedażą urządzeń elektronicznych.</a:t>
            </a:r>
          </a:p>
        </p:txBody>
      </p:sp>
      <p:sp>
        <p:nvSpPr>
          <p:cNvPr id="10" name="Prostokąt 9"/>
          <p:cNvSpPr/>
          <p:nvPr/>
        </p:nvSpPr>
        <p:spPr>
          <a:xfrm>
            <a:off x="428596" y="285728"/>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elektronik</a:t>
            </a:r>
          </a:p>
        </p:txBody>
      </p:sp>
      <p:pic>
        <p:nvPicPr>
          <p:cNvPr id="11" name="Obraz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DSCN0155.JPG"/>
          <p:cNvPicPr>
            <a:picLocks noChangeAspect="1"/>
          </p:cNvPicPr>
          <p:nvPr/>
        </p:nvPicPr>
        <p:blipFill>
          <a:blip r:embed="rId3" cstate="print"/>
          <a:srcRect b="7787"/>
          <a:stretch>
            <a:fillRect/>
          </a:stretch>
        </p:blipFill>
        <p:spPr>
          <a:xfrm>
            <a:off x="0" y="1240576"/>
            <a:ext cx="8152348" cy="5644808"/>
          </a:xfrm>
          <a:prstGeom prst="rect">
            <a:avLst/>
          </a:prstGeom>
          <a:gradFill>
            <a:gsLst>
              <a:gs pos="0">
                <a:schemeClr val="accent1">
                  <a:tint val="66000"/>
                  <a:satMod val="160000"/>
                </a:schemeClr>
              </a:gs>
              <a:gs pos="53000">
                <a:schemeClr val="bg1">
                  <a:alpha val="46000"/>
                </a:schemeClr>
              </a:gs>
              <a:gs pos="50000">
                <a:schemeClr val="accent1">
                  <a:tint val="44500"/>
                  <a:satMod val="160000"/>
                </a:schemeClr>
              </a:gs>
              <a:gs pos="100000">
                <a:schemeClr val="accent1">
                  <a:tint val="23500"/>
                  <a:satMod val="160000"/>
                </a:schemeClr>
              </a:gs>
            </a:gsLst>
            <a:lin ang="2700000" scaled="1"/>
          </a:gradFill>
        </p:spPr>
      </p:pic>
      <p:sp>
        <p:nvSpPr>
          <p:cNvPr id="12" name="Prostokąt 11"/>
          <p:cNvSpPr/>
          <p:nvPr/>
        </p:nvSpPr>
        <p:spPr>
          <a:xfrm>
            <a:off x="-36511" y="0"/>
            <a:ext cx="8208912"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35377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 informatyk</a:t>
            </a:r>
          </a:p>
        </p:txBody>
      </p:sp>
      <p:sp>
        <p:nvSpPr>
          <p:cNvPr id="13" name="Tytuł 1"/>
          <p:cNvSpPr txBox="1">
            <a:spLocks/>
          </p:cNvSpPr>
          <p:nvPr/>
        </p:nvSpPr>
        <p:spPr>
          <a:xfrm>
            <a:off x="251520" y="1196752"/>
            <a:ext cx="7286653" cy="714375"/>
          </a:xfrm>
          <a:prstGeom prst="rect">
            <a:avLst/>
          </a:prstGeom>
        </p:spPr>
        <p:txBody>
          <a:bodyPr/>
          <a:lstStyle/>
          <a:p>
            <a:pPr algn="ctr" fontAlgn="auto">
              <a:spcAft>
                <a:spcPts val="0"/>
              </a:spcAft>
              <a:defRPr/>
            </a:pPr>
            <a:r>
              <a:rPr lang="pl-PL" sz="3200" dirty="0">
                <a:solidFill>
                  <a:schemeClr val="bg1"/>
                </a:solidFill>
                <a:latin typeface="+mj-lt"/>
                <a:ea typeface="+mj-ea"/>
                <a:cs typeface="+mj-cs"/>
              </a:rPr>
              <a:t>Jakie kwalifikacje zdobędziesz?</a:t>
            </a:r>
          </a:p>
        </p:txBody>
      </p:sp>
      <p:sp>
        <p:nvSpPr>
          <p:cNvPr id="25607"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Prostokąt 10"/>
          <p:cNvSpPr/>
          <p:nvPr/>
        </p:nvSpPr>
        <p:spPr>
          <a:xfrm>
            <a:off x="179512" y="1988840"/>
            <a:ext cx="3816424" cy="3093154"/>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b="1" dirty="0" smtClean="0">
                <a:latin typeface="Arial" pitchFamily="34" charset="0"/>
                <a:cs typeface="Arial" pitchFamily="34" charset="0"/>
              </a:rPr>
              <a:t>INF.02. </a:t>
            </a:r>
            <a:r>
              <a:rPr lang="pl-PL" sz="1600" dirty="0" smtClean="0">
                <a:latin typeface="Arial" pitchFamily="34" charset="0"/>
                <a:cs typeface="Arial" pitchFamily="34" charset="0"/>
              </a:rPr>
              <a:t>Administracja i eksploatacja systemów komputerowych, urządzeń peryferyjnych i lokalnych sieci komputerowych</a:t>
            </a:r>
          </a:p>
          <a:p>
            <a:pPr>
              <a:lnSpc>
                <a:spcPct val="150000"/>
              </a:lnSpc>
            </a:pPr>
            <a:endParaRPr lang="pl-PL" sz="1600" dirty="0" smtClean="0">
              <a:latin typeface="Arial" pitchFamily="34" charset="0"/>
              <a:cs typeface="Arial" pitchFamily="34" charset="0"/>
            </a:endParaRPr>
          </a:p>
          <a:p>
            <a:pPr>
              <a:lnSpc>
                <a:spcPct val="150000"/>
              </a:lnSpc>
            </a:pPr>
            <a:r>
              <a:rPr lang="pl-PL" sz="1600" b="1" dirty="0" smtClean="0">
                <a:latin typeface="Arial" pitchFamily="34" charset="0"/>
                <a:cs typeface="Arial" pitchFamily="34" charset="0"/>
              </a:rPr>
              <a:t>INF.03. </a:t>
            </a:r>
            <a:r>
              <a:rPr lang="pl-PL" sz="1600" dirty="0" smtClean="0">
                <a:latin typeface="Arial" pitchFamily="34" charset="0"/>
                <a:cs typeface="Arial" pitchFamily="34" charset="0"/>
              </a:rPr>
              <a:t>Tworzenie i administrowanie stronami internetowymi oraz bazami danych </a:t>
            </a:r>
            <a:r>
              <a:rPr lang="pl-PL" dirty="0"/>
              <a:t> </a:t>
            </a:r>
          </a:p>
        </p:txBody>
      </p:sp>
      <p:sp>
        <p:nvSpPr>
          <p:cNvPr id="14" name="Prostokąt 13"/>
          <p:cNvSpPr/>
          <p:nvPr/>
        </p:nvSpPr>
        <p:spPr>
          <a:xfrm>
            <a:off x="107504" y="5494873"/>
            <a:ext cx="7920880" cy="1246495"/>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a:latin typeface="Arial" pitchFamily="34" charset="0"/>
                <a:cs typeface="Arial" pitchFamily="34" charset="0"/>
              </a:rPr>
              <a:t>Technik informatyk to ciekawy, twórczy, prestiżowy i bardzo dobrze opłacany zawód dla ludzi dynamicznych i pełnych pomysłowości. Technik informatyk to zawód poszukiwany na krajowych i zagranicznych rynkach pracy. </a:t>
            </a:r>
            <a:r>
              <a:rPr lang="pl-PL" dirty="0">
                <a:latin typeface="Arial" pitchFamily="34" charset="0"/>
                <a:cs typeface="Arial" pitchFamily="34" charset="0"/>
              </a:rPr>
              <a:t> </a:t>
            </a:r>
          </a:p>
        </p:txBody>
      </p:sp>
      <p:pic>
        <p:nvPicPr>
          <p:cNvPr id="15" name="Obraz 1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125802725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7654"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7655" name="pole tekstowe 8"/>
          <p:cNvSpPr txBox="1">
            <a:spLocks noChangeArrowheads="1"/>
          </p:cNvSpPr>
          <p:nvPr/>
        </p:nvSpPr>
        <p:spPr bwMode="auto">
          <a:xfrm>
            <a:off x="251520" y="2000250"/>
            <a:ext cx="7645897" cy="4401205"/>
          </a:xfrm>
          <a:prstGeom prst="rect">
            <a:avLst/>
          </a:prstGeom>
          <a:noFill/>
          <a:ln w="9525">
            <a:noFill/>
            <a:miter lim="800000"/>
            <a:headEnd/>
            <a:tailEnd/>
          </a:ln>
        </p:spPr>
        <p:txBody>
          <a:bodyPr wrap="square">
            <a:spAutoFit/>
          </a:bodyPr>
          <a:lstStyle/>
          <a:p>
            <a:pPr>
              <a:lnSpc>
                <a:spcPct val="150000"/>
              </a:lnSpc>
            </a:pPr>
            <a:r>
              <a:rPr lang="pl-PL" sz="1600" b="1" dirty="0" smtClean="0"/>
              <a:t>INF.02. </a:t>
            </a:r>
            <a:r>
              <a:rPr lang="pl-PL" sz="1600" dirty="0" smtClean="0"/>
              <a:t>Administracja i eksploatacja systemów komputerowych, urządzeń peryferyjnych i lokalnych sieci komputerowych</a:t>
            </a:r>
          </a:p>
          <a:p>
            <a:pPr>
              <a:lnSpc>
                <a:spcPct val="150000"/>
              </a:lnSpc>
            </a:pPr>
            <a:r>
              <a:rPr lang="pl-PL" sz="1600" dirty="0" smtClean="0"/>
              <a:t>Uczeń, zdobywając tę kwalifikację, będzie potrafił</a:t>
            </a:r>
            <a:r>
              <a:rPr lang="pl-PL" sz="1600" dirty="0" smtClean="0"/>
              <a:t>:</a:t>
            </a:r>
          </a:p>
          <a:p>
            <a:pPr>
              <a:lnSpc>
                <a:spcPct val="150000"/>
              </a:lnSpc>
              <a:buFont typeface="Arial" pitchFamily="34" charset="0"/>
              <a:buChar char="•"/>
            </a:pPr>
            <a:r>
              <a:rPr lang="pl-PL" sz="1600" dirty="0" smtClean="0"/>
              <a:t> Przygotować </a:t>
            </a:r>
            <a:r>
              <a:rPr lang="pl-PL" sz="1600" dirty="0" smtClean="0"/>
              <a:t>stanowisko komputerowe do pracy;</a:t>
            </a:r>
          </a:p>
          <a:p>
            <a:pPr>
              <a:lnSpc>
                <a:spcPct val="150000"/>
              </a:lnSpc>
              <a:buFont typeface="Arial" pitchFamily="34" charset="0"/>
              <a:buChar char="•"/>
            </a:pPr>
            <a:r>
              <a:rPr lang="pl-PL" sz="1600" dirty="0" smtClean="0"/>
              <a:t> Wykonać </a:t>
            </a:r>
            <a:r>
              <a:rPr lang="pl-PL" sz="1600" dirty="0" smtClean="0"/>
              <a:t>lokalną sieć komputerową;</a:t>
            </a:r>
          </a:p>
          <a:p>
            <a:pPr>
              <a:lnSpc>
                <a:spcPct val="150000"/>
              </a:lnSpc>
              <a:buFont typeface="Arial" pitchFamily="34" charset="0"/>
              <a:buChar char="•"/>
            </a:pPr>
            <a:r>
              <a:rPr lang="pl-PL" sz="1600" dirty="0" smtClean="0"/>
              <a:t> Naprawić </a:t>
            </a:r>
            <a:r>
              <a:rPr lang="pl-PL" sz="1600" dirty="0" smtClean="0"/>
              <a:t>urządzenia  techniki komputerowej;</a:t>
            </a:r>
          </a:p>
          <a:p>
            <a:pPr>
              <a:lnSpc>
                <a:spcPct val="150000"/>
              </a:lnSpc>
              <a:buFont typeface="Arial" pitchFamily="34" charset="0"/>
              <a:buChar char="•"/>
            </a:pPr>
            <a:r>
              <a:rPr lang="pl-PL" sz="1600" dirty="0" smtClean="0"/>
              <a:t> Administrować </a:t>
            </a:r>
            <a:r>
              <a:rPr lang="pl-PL" sz="1600" dirty="0" smtClean="0"/>
              <a:t>systemami operacyjnymi;</a:t>
            </a:r>
          </a:p>
          <a:p>
            <a:r>
              <a:rPr lang="pl-PL" sz="1600" dirty="0" smtClean="0"/>
              <a:t> </a:t>
            </a:r>
          </a:p>
          <a:p>
            <a:pPr>
              <a:lnSpc>
                <a:spcPct val="150000"/>
              </a:lnSpc>
            </a:pPr>
            <a:r>
              <a:rPr lang="pl-PL" sz="1600" b="1" dirty="0" smtClean="0"/>
              <a:t>INF.03. </a:t>
            </a:r>
            <a:r>
              <a:rPr lang="pl-PL" sz="1600" dirty="0" smtClean="0"/>
              <a:t>Tworzenie i administrowanie stronami internetowymi oraz bazami danych</a:t>
            </a:r>
          </a:p>
          <a:p>
            <a:pPr>
              <a:lnSpc>
                <a:spcPct val="150000"/>
              </a:lnSpc>
            </a:pPr>
            <a:r>
              <a:rPr lang="pl-PL" sz="1600" dirty="0" smtClean="0"/>
              <a:t> Uczeń, zdobywając tę kwalifikację, będzie potrafił</a:t>
            </a:r>
            <a:r>
              <a:rPr lang="pl-PL" sz="1600" dirty="0" smtClean="0"/>
              <a:t>:</a:t>
            </a:r>
          </a:p>
          <a:p>
            <a:pPr>
              <a:lnSpc>
                <a:spcPct val="150000"/>
              </a:lnSpc>
              <a:buFont typeface="Arial" pitchFamily="34" charset="0"/>
              <a:buChar char="•"/>
            </a:pPr>
            <a:r>
              <a:rPr lang="pl-PL" sz="1600" dirty="0" smtClean="0"/>
              <a:t> Tworzyć </a:t>
            </a:r>
            <a:r>
              <a:rPr lang="pl-PL" sz="1600" dirty="0" smtClean="0"/>
              <a:t>i administrować bazy danych;</a:t>
            </a:r>
          </a:p>
          <a:p>
            <a:pPr>
              <a:lnSpc>
                <a:spcPct val="150000"/>
              </a:lnSpc>
              <a:buFont typeface="Arial" pitchFamily="34" charset="0"/>
              <a:buChar char="•"/>
            </a:pPr>
            <a:r>
              <a:rPr lang="pl-PL" sz="1600" dirty="0" smtClean="0"/>
              <a:t> Tworzyć </a:t>
            </a:r>
            <a:r>
              <a:rPr lang="pl-PL" sz="1600" dirty="0" smtClean="0"/>
              <a:t>strony i aplikacje internetowe.</a:t>
            </a:r>
            <a:endParaRPr lang="pl-PL" sz="1600" dirty="0"/>
          </a:p>
        </p:txBody>
      </p:sp>
      <p:sp>
        <p:nvSpPr>
          <p:cNvPr id="11" name="Tytuł 1"/>
          <p:cNvSpPr txBox="1">
            <a:spLocks/>
          </p:cNvSpPr>
          <p:nvPr/>
        </p:nvSpPr>
        <p:spPr>
          <a:xfrm>
            <a:off x="2214563" y="1285875"/>
            <a:ext cx="3357562"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Co potrafisz?</a:t>
            </a:r>
          </a:p>
        </p:txBody>
      </p:sp>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3" name="Prostokąt 12"/>
          <p:cNvSpPr/>
          <p:nvPr/>
        </p:nvSpPr>
        <p:spPr>
          <a:xfrm>
            <a:off x="428596" y="35377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 informatyk</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6631" name="pole tekstowe 8"/>
          <p:cNvSpPr txBox="1">
            <a:spLocks noChangeArrowheads="1"/>
          </p:cNvSpPr>
          <p:nvPr/>
        </p:nvSpPr>
        <p:spPr bwMode="auto">
          <a:xfrm>
            <a:off x="301487" y="2017341"/>
            <a:ext cx="7582881" cy="4431983"/>
          </a:xfrm>
          <a:prstGeom prst="rect">
            <a:avLst/>
          </a:prstGeom>
          <a:noFill/>
          <a:ln w="9525">
            <a:noFill/>
            <a:miter lim="800000"/>
            <a:headEnd/>
            <a:tailEnd/>
          </a:ln>
        </p:spPr>
        <p:txBody>
          <a:bodyPr wrap="square">
            <a:spAutoFit/>
          </a:bodyPr>
          <a:lstStyle/>
          <a:p>
            <a:pPr>
              <a:lnSpc>
                <a:spcPct val="200000"/>
              </a:lnSpc>
            </a:pPr>
            <a:r>
              <a:rPr lang="pl-PL" b="1" dirty="0">
                <a:latin typeface="Calibri" pitchFamily="34" charset="0"/>
              </a:rPr>
              <a:t>Absolwent szkoły kształcącej w zawodzie technik informatyk może być zatrudniony na stanowiskach:</a:t>
            </a:r>
          </a:p>
          <a:p>
            <a:pPr marL="274638" indent="-274638">
              <a:lnSpc>
                <a:spcPct val="200000"/>
              </a:lnSpc>
              <a:buFont typeface="Arial" charset="0"/>
              <a:buChar char="•"/>
            </a:pPr>
            <a:r>
              <a:rPr lang="pl-PL" sz="1600" dirty="0">
                <a:latin typeface="Calibri" pitchFamily="34" charset="0"/>
              </a:rPr>
              <a:t>instalatora i administratora systemów operacyjnych,</a:t>
            </a:r>
          </a:p>
          <a:p>
            <a:pPr marL="274638" indent="-274638">
              <a:lnSpc>
                <a:spcPct val="200000"/>
              </a:lnSpc>
              <a:buFont typeface="Arial" charset="0"/>
              <a:buChar char="•"/>
            </a:pPr>
            <a:r>
              <a:rPr lang="pl-PL" sz="1600" dirty="0">
                <a:latin typeface="Calibri" pitchFamily="34" charset="0"/>
              </a:rPr>
              <a:t>administratora sieci komputerowych,</a:t>
            </a:r>
          </a:p>
          <a:p>
            <a:pPr marL="274638" indent="-274638">
              <a:lnSpc>
                <a:spcPct val="200000"/>
              </a:lnSpc>
              <a:buFont typeface="Arial" charset="0"/>
              <a:buChar char="•"/>
            </a:pPr>
            <a:r>
              <a:rPr lang="pl-PL" sz="1600" dirty="0">
                <a:latin typeface="Calibri" pitchFamily="34" charset="0"/>
              </a:rPr>
              <a:t>administratora baz danych,</a:t>
            </a:r>
          </a:p>
          <a:p>
            <a:pPr marL="274638" indent="-274638">
              <a:lnSpc>
                <a:spcPct val="200000"/>
              </a:lnSpc>
              <a:buFont typeface="Arial" charset="0"/>
              <a:buChar char="•"/>
            </a:pPr>
            <a:r>
              <a:rPr lang="pl-PL" sz="1600" dirty="0">
                <a:latin typeface="Calibri" pitchFamily="34" charset="0"/>
              </a:rPr>
              <a:t>projektanta i programisty baz danych,</a:t>
            </a:r>
          </a:p>
          <a:p>
            <a:pPr marL="274638" indent="-274638">
              <a:lnSpc>
                <a:spcPct val="200000"/>
              </a:lnSpc>
              <a:buFont typeface="Arial" charset="0"/>
              <a:buChar char="•"/>
            </a:pPr>
            <a:r>
              <a:rPr lang="pl-PL" sz="1600" dirty="0">
                <a:latin typeface="Calibri" pitchFamily="34" charset="0"/>
              </a:rPr>
              <a:t>instalatora i konserwatora sprzętu komputerowego,</a:t>
            </a:r>
          </a:p>
          <a:p>
            <a:pPr marL="274638" indent="-274638">
              <a:lnSpc>
                <a:spcPct val="200000"/>
              </a:lnSpc>
              <a:buFont typeface="Arial" charset="0"/>
              <a:buChar char="•"/>
            </a:pPr>
            <a:r>
              <a:rPr lang="pl-PL" sz="1600" dirty="0">
                <a:latin typeface="Calibri" pitchFamily="34" charset="0"/>
              </a:rPr>
              <a:t>w placówkach handlowych zajmujących się sprzedażą urządzeń komputerowych.</a:t>
            </a:r>
          </a:p>
          <a:p>
            <a:endParaRPr lang="pl-PL" dirty="0">
              <a:latin typeface="Calibri" pitchFamily="34" charset="0"/>
            </a:endParaRPr>
          </a:p>
        </p:txBody>
      </p:sp>
      <p:sp>
        <p:nvSpPr>
          <p:cNvPr id="11" name="Tytuł 1"/>
          <p:cNvSpPr txBox="1">
            <a:spLocks/>
          </p:cNvSpPr>
          <p:nvPr/>
        </p:nvSpPr>
        <p:spPr>
          <a:xfrm>
            <a:off x="1285875" y="1285875"/>
            <a:ext cx="5286375"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Gdzie możesz pracować?</a:t>
            </a:r>
          </a:p>
        </p:txBody>
      </p:sp>
      <p:pic>
        <p:nvPicPr>
          <p:cNvPr id="13" name="Obraz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4" name="Prostokąt 13"/>
          <p:cNvSpPr/>
          <p:nvPr/>
        </p:nvSpPr>
        <p:spPr>
          <a:xfrm>
            <a:off x="428596" y="35377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 informatyk</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zdj-7243.jpg"/>
          <p:cNvPicPr>
            <a:picLocks noChangeAspect="1"/>
          </p:cNvPicPr>
          <p:nvPr/>
        </p:nvPicPr>
        <p:blipFill>
          <a:blip r:embed="rId3" cstate="print"/>
          <a:stretch>
            <a:fillRect/>
          </a:stretch>
        </p:blipFill>
        <p:spPr>
          <a:xfrm>
            <a:off x="0" y="1268760"/>
            <a:ext cx="8165284" cy="5589240"/>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67544" y="332656"/>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programista</a:t>
            </a:r>
            <a:endPar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Tytuł 1"/>
          <p:cNvSpPr txBox="1">
            <a:spLocks/>
          </p:cNvSpPr>
          <p:nvPr/>
        </p:nvSpPr>
        <p:spPr>
          <a:xfrm>
            <a:off x="-108520" y="1340768"/>
            <a:ext cx="6238453" cy="714375"/>
          </a:xfrm>
          <a:prstGeom prst="rect">
            <a:avLst/>
          </a:prstGeom>
        </p:spPr>
        <p:txBody>
          <a:bodyPr/>
          <a:lstStyle/>
          <a:p>
            <a:pPr algn="ctr" fontAlgn="auto">
              <a:spcAft>
                <a:spcPts val="0"/>
              </a:spcAft>
              <a:defRPr/>
            </a:pPr>
            <a:r>
              <a:rPr lang="pl-PL" sz="3200" dirty="0">
                <a:solidFill>
                  <a:schemeClr val="bg1"/>
                </a:solidFill>
              </a:rPr>
              <a:t>Jakie kwalifikacje zdobędziesz?</a:t>
            </a:r>
          </a:p>
        </p:txBody>
      </p:sp>
      <p:sp>
        <p:nvSpPr>
          <p:cNvPr id="14" name="Prostokąt 13"/>
          <p:cNvSpPr/>
          <p:nvPr/>
        </p:nvSpPr>
        <p:spPr>
          <a:xfrm>
            <a:off x="179512" y="2060848"/>
            <a:ext cx="4032448" cy="3070071"/>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b="1" dirty="0" smtClean="0"/>
              <a:t>INF.03. </a:t>
            </a:r>
            <a:r>
              <a:rPr lang="pl-PL" sz="1600" dirty="0" smtClean="0"/>
              <a:t>Tworzenie i administrowanie stronami internetowymi oraz bazami danych</a:t>
            </a:r>
          </a:p>
          <a:p>
            <a:pPr>
              <a:lnSpc>
                <a:spcPct val="150000"/>
              </a:lnSpc>
            </a:pPr>
            <a:endParaRPr lang="pl-PL" sz="1500" dirty="0">
              <a:latin typeface="Arial" pitchFamily="34" charset="0"/>
              <a:cs typeface="Arial" pitchFamily="34" charset="0"/>
            </a:endParaRPr>
          </a:p>
          <a:p>
            <a:pPr>
              <a:lnSpc>
                <a:spcPct val="150000"/>
              </a:lnSpc>
            </a:pPr>
            <a:r>
              <a:rPr lang="pl-PL" sz="1600" b="1" dirty="0" smtClean="0"/>
              <a:t>INF.04.</a:t>
            </a:r>
            <a:r>
              <a:rPr lang="pl-PL" sz="1600" dirty="0" smtClean="0"/>
              <a:t> Projektowanie, programowanie </a:t>
            </a:r>
            <a:r>
              <a:rPr lang="pl-PL" sz="1600" dirty="0" smtClean="0"/>
              <a:t/>
            </a:r>
            <a:br>
              <a:rPr lang="pl-PL" sz="1600" dirty="0" smtClean="0"/>
            </a:br>
            <a:r>
              <a:rPr lang="pl-PL" sz="1600" dirty="0" smtClean="0"/>
              <a:t>i </a:t>
            </a:r>
            <a:r>
              <a:rPr lang="pl-PL" sz="1600" dirty="0" smtClean="0"/>
              <a:t>testowanie aplikacji</a:t>
            </a:r>
          </a:p>
          <a:p>
            <a:pPr>
              <a:lnSpc>
                <a:spcPct val="150000"/>
              </a:lnSpc>
            </a:pPr>
            <a:r>
              <a:rPr lang="pl-PL" sz="1600" dirty="0" smtClean="0">
                <a:latin typeface="Arial" pitchFamily="34" charset="0"/>
                <a:cs typeface="Arial" pitchFamily="34" charset="0"/>
              </a:rPr>
              <a:t>systemami </a:t>
            </a:r>
            <a:r>
              <a:rPr lang="pl-PL" sz="1600" dirty="0">
                <a:latin typeface="Arial" pitchFamily="34" charset="0"/>
                <a:cs typeface="Arial" pitchFamily="34" charset="0"/>
              </a:rPr>
              <a:t>operacyjnymi i sieciami komputerowymi. </a:t>
            </a:r>
            <a:r>
              <a:rPr lang="pl-PL" dirty="0">
                <a:latin typeface="Arial" pitchFamily="34" charset="0"/>
                <a:cs typeface="Arial" pitchFamily="34" charset="0"/>
              </a:rPr>
              <a:t> </a:t>
            </a:r>
          </a:p>
        </p:txBody>
      </p:sp>
      <p:sp>
        <p:nvSpPr>
          <p:cNvPr id="10" name="Prostokąt 9"/>
          <p:cNvSpPr/>
          <p:nvPr/>
        </p:nvSpPr>
        <p:spPr>
          <a:xfrm>
            <a:off x="179512" y="5301208"/>
            <a:ext cx="7632848" cy="1615827"/>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smtClean="0"/>
              <a:t>Programista </a:t>
            </a:r>
            <a:r>
              <a:rPr lang="pl-PL" sz="1600" dirty="0" smtClean="0"/>
              <a:t>to </a:t>
            </a:r>
            <a:r>
              <a:rPr lang="pl-PL" sz="1600" dirty="0" smtClean="0"/>
              <a:t>osoba zajmująca się tworzeniem i rozwojem oprogramowania. </a:t>
            </a:r>
            <a:r>
              <a:rPr lang="pl-PL" sz="1600" dirty="0" smtClean="0"/>
              <a:t>Do jego zadań należy opracowywanie </a:t>
            </a:r>
            <a:r>
              <a:rPr lang="pl-PL" sz="1600" dirty="0" smtClean="0"/>
              <a:t>i wdrażanie do użytku programów komputerowych, np. programów zarządzających bazami danych, programów aplikacyjnych (np. edytory), systemowych, narzędziowych. </a:t>
            </a:r>
            <a:r>
              <a:rPr lang="pl-PL" dirty="0">
                <a:latin typeface="Arial" pitchFamily="34" charset="0"/>
                <a:cs typeface="Arial" pitchFamily="34" charset="0"/>
              </a:rPr>
              <a:t> </a:t>
            </a:r>
          </a:p>
        </p:txBody>
      </p:sp>
      <p:pic>
        <p:nvPicPr>
          <p:cNvPr id="15" name="Obraz 1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7654"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7655" name="pole tekstowe 8"/>
          <p:cNvSpPr txBox="1">
            <a:spLocks noChangeArrowheads="1"/>
          </p:cNvSpPr>
          <p:nvPr/>
        </p:nvSpPr>
        <p:spPr bwMode="auto">
          <a:xfrm>
            <a:off x="179512" y="2276872"/>
            <a:ext cx="7848871" cy="3785652"/>
          </a:xfrm>
          <a:prstGeom prst="rect">
            <a:avLst/>
          </a:prstGeom>
          <a:noFill/>
          <a:ln w="9525">
            <a:noFill/>
            <a:miter lim="800000"/>
            <a:headEnd/>
            <a:tailEnd/>
          </a:ln>
        </p:spPr>
        <p:txBody>
          <a:bodyPr wrap="square">
            <a:spAutoFit/>
          </a:bodyPr>
          <a:lstStyle/>
          <a:p>
            <a:pPr>
              <a:lnSpc>
                <a:spcPct val="150000"/>
              </a:lnSpc>
            </a:pPr>
            <a:r>
              <a:rPr lang="pl-PL" sz="1600" b="1" dirty="0" smtClean="0"/>
              <a:t>INF.03. </a:t>
            </a:r>
            <a:r>
              <a:rPr lang="pl-PL" sz="1600" dirty="0" smtClean="0"/>
              <a:t>Tworzenie i administrowanie stronami internetowymi oraz bazami danych</a:t>
            </a:r>
          </a:p>
          <a:p>
            <a:pPr>
              <a:lnSpc>
                <a:spcPct val="150000"/>
              </a:lnSpc>
            </a:pPr>
            <a:r>
              <a:rPr lang="pl-PL" sz="1600" dirty="0" smtClean="0"/>
              <a:t> Uczeń, zdobywając tę kwalifikację, będzie potrafił:</a:t>
            </a:r>
          </a:p>
          <a:p>
            <a:pPr>
              <a:lnSpc>
                <a:spcPct val="150000"/>
              </a:lnSpc>
              <a:buFont typeface="Arial" pitchFamily="34" charset="0"/>
              <a:buChar char="•"/>
            </a:pPr>
            <a:r>
              <a:rPr lang="pl-PL" sz="1600" dirty="0" smtClean="0"/>
              <a:t> Tworzyć </a:t>
            </a:r>
            <a:r>
              <a:rPr lang="pl-PL" sz="1600" dirty="0" smtClean="0"/>
              <a:t>i administrować bazy danych;</a:t>
            </a:r>
          </a:p>
          <a:p>
            <a:pPr>
              <a:lnSpc>
                <a:spcPct val="150000"/>
              </a:lnSpc>
              <a:buFont typeface="Arial" pitchFamily="34" charset="0"/>
              <a:buChar char="•"/>
            </a:pPr>
            <a:r>
              <a:rPr lang="pl-PL" sz="1600" dirty="0" smtClean="0"/>
              <a:t> Tworzyć </a:t>
            </a:r>
            <a:r>
              <a:rPr lang="pl-PL" sz="1600" dirty="0" smtClean="0"/>
              <a:t>strony i aplikacje internetowe.</a:t>
            </a:r>
          </a:p>
          <a:p>
            <a:pPr>
              <a:lnSpc>
                <a:spcPct val="150000"/>
              </a:lnSpc>
            </a:pPr>
            <a:r>
              <a:rPr lang="pl-PL" sz="1600" dirty="0" smtClean="0"/>
              <a:t> </a:t>
            </a:r>
          </a:p>
          <a:p>
            <a:pPr>
              <a:lnSpc>
                <a:spcPct val="150000"/>
              </a:lnSpc>
            </a:pPr>
            <a:r>
              <a:rPr lang="pl-PL" sz="1600" b="1" dirty="0" smtClean="0"/>
              <a:t>INF.04.</a:t>
            </a:r>
            <a:r>
              <a:rPr lang="pl-PL" sz="1600" dirty="0" smtClean="0"/>
              <a:t> Projektowanie, programowanie i testowanie aplikacji</a:t>
            </a:r>
          </a:p>
          <a:p>
            <a:pPr>
              <a:lnSpc>
                <a:spcPct val="150000"/>
              </a:lnSpc>
            </a:pPr>
            <a:r>
              <a:rPr lang="pl-PL" sz="1600" dirty="0" smtClean="0"/>
              <a:t> Uczeń, zdobywając tę kwalifikację, będzie potrafił:</a:t>
            </a:r>
          </a:p>
          <a:p>
            <a:pPr>
              <a:lnSpc>
                <a:spcPct val="150000"/>
              </a:lnSpc>
              <a:buFont typeface="Arial" pitchFamily="34" charset="0"/>
              <a:buChar char="•"/>
            </a:pPr>
            <a:r>
              <a:rPr lang="pl-PL" sz="1600" dirty="0" smtClean="0"/>
              <a:t> Projektować</a:t>
            </a:r>
            <a:r>
              <a:rPr lang="pl-PL" sz="1600" dirty="0" smtClean="0"/>
              <a:t>, programować i testować zaawansowane aplikacje webowe;</a:t>
            </a:r>
          </a:p>
          <a:p>
            <a:pPr>
              <a:lnSpc>
                <a:spcPct val="150000"/>
              </a:lnSpc>
              <a:buFont typeface="Arial" pitchFamily="34" charset="0"/>
              <a:buChar char="•"/>
            </a:pPr>
            <a:r>
              <a:rPr lang="pl-PL" sz="1600" dirty="0" smtClean="0"/>
              <a:t> Projektować</a:t>
            </a:r>
            <a:r>
              <a:rPr lang="pl-PL" sz="1600" dirty="0" smtClean="0"/>
              <a:t>, programować i testować aplikacje desktopowe;</a:t>
            </a:r>
          </a:p>
          <a:p>
            <a:pPr>
              <a:lnSpc>
                <a:spcPct val="150000"/>
              </a:lnSpc>
              <a:buFont typeface="Arial" pitchFamily="34" charset="0"/>
              <a:buChar char="•"/>
            </a:pPr>
            <a:r>
              <a:rPr lang="pl-PL" sz="1600" dirty="0" smtClean="0"/>
              <a:t> Projektować</a:t>
            </a:r>
            <a:r>
              <a:rPr lang="pl-PL" sz="1600" dirty="0" smtClean="0"/>
              <a:t>, programować i testować aplikacje mobilne.</a:t>
            </a:r>
            <a:endParaRPr lang="pl-PL" sz="1600" dirty="0"/>
          </a:p>
        </p:txBody>
      </p:sp>
      <p:sp>
        <p:nvSpPr>
          <p:cNvPr id="11" name="Tytuł 1"/>
          <p:cNvSpPr txBox="1">
            <a:spLocks/>
          </p:cNvSpPr>
          <p:nvPr/>
        </p:nvSpPr>
        <p:spPr>
          <a:xfrm>
            <a:off x="2214563" y="1346473"/>
            <a:ext cx="3357562"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Co potrafisz?</a:t>
            </a:r>
          </a:p>
        </p:txBody>
      </p:sp>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9" name="Prostokąt 8"/>
          <p:cNvSpPr/>
          <p:nvPr/>
        </p:nvSpPr>
        <p:spPr>
          <a:xfrm>
            <a:off x="467544" y="332656"/>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programista</a:t>
            </a:r>
            <a:endPar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6631" name="pole tekstowe 8"/>
          <p:cNvSpPr txBox="1">
            <a:spLocks noChangeArrowheads="1"/>
          </p:cNvSpPr>
          <p:nvPr/>
        </p:nvSpPr>
        <p:spPr bwMode="auto">
          <a:xfrm>
            <a:off x="179512" y="1772816"/>
            <a:ext cx="7848872" cy="4770537"/>
          </a:xfrm>
          <a:prstGeom prst="rect">
            <a:avLst/>
          </a:prstGeom>
          <a:noFill/>
          <a:ln w="9525">
            <a:noFill/>
            <a:miter lim="800000"/>
            <a:headEnd/>
            <a:tailEnd/>
          </a:ln>
        </p:spPr>
        <p:txBody>
          <a:bodyPr wrap="square">
            <a:spAutoFit/>
          </a:bodyPr>
          <a:lstStyle/>
          <a:p>
            <a:pPr>
              <a:lnSpc>
                <a:spcPct val="200000"/>
              </a:lnSpc>
            </a:pPr>
            <a:r>
              <a:rPr lang="pl-PL" b="1" dirty="0">
                <a:latin typeface="Calibri" pitchFamily="34" charset="0"/>
              </a:rPr>
              <a:t>Absolwent szkoły kształcącej w zawodzie technik </a:t>
            </a:r>
            <a:r>
              <a:rPr lang="pl-PL" b="1" dirty="0" smtClean="0">
                <a:latin typeface="Calibri" pitchFamily="34" charset="0"/>
              </a:rPr>
              <a:t>programista może </a:t>
            </a:r>
            <a:r>
              <a:rPr lang="pl-PL" b="1" dirty="0">
                <a:latin typeface="Calibri" pitchFamily="34" charset="0"/>
              </a:rPr>
              <a:t>być zatrudniony na stanowiskach:</a:t>
            </a:r>
          </a:p>
          <a:p>
            <a:pPr marL="274638" indent="-274638">
              <a:lnSpc>
                <a:spcPct val="200000"/>
              </a:lnSpc>
              <a:buFont typeface="Arial" charset="0"/>
              <a:buChar char="•"/>
            </a:pPr>
            <a:r>
              <a:rPr lang="pl-PL" sz="1400" dirty="0" smtClean="0">
                <a:latin typeface="Arial" pitchFamily="34" charset="0"/>
                <a:cs typeface="Arial" pitchFamily="34" charset="0"/>
              </a:rPr>
              <a:t>p</a:t>
            </a:r>
            <a:r>
              <a:rPr lang="pl-PL" sz="1400" dirty="0" smtClean="0">
                <a:latin typeface="Arial" pitchFamily="34" charset="0"/>
                <a:cs typeface="Arial" pitchFamily="34" charset="0"/>
              </a:rPr>
              <a:t>rogramista aplikacji,</a:t>
            </a:r>
          </a:p>
          <a:p>
            <a:pPr marL="274638" indent="-274638">
              <a:lnSpc>
                <a:spcPct val="200000"/>
              </a:lnSpc>
              <a:buFont typeface="Arial" charset="0"/>
              <a:buChar char="•"/>
            </a:pPr>
            <a:r>
              <a:rPr lang="pl-PL" sz="1400" dirty="0" smtClean="0">
                <a:latin typeface="Arial" pitchFamily="34" charset="0"/>
                <a:cs typeface="Arial" pitchFamily="34" charset="0"/>
              </a:rPr>
              <a:t>programista </a:t>
            </a:r>
            <a:r>
              <a:rPr lang="pl-PL" sz="1400" dirty="0" smtClean="0">
                <a:latin typeface="Arial" pitchFamily="34" charset="0"/>
                <a:cs typeface="Arial" pitchFamily="34" charset="0"/>
              </a:rPr>
              <a:t>narzędziowy,</a:t>
            </a:r>
            <a:endParaRPr lang="pl-PL" sz="1400" dirty="0" smtClean="0">
              <a:latin typeface="Arial" pitchFamily="34" charset="0"/>
              <a:cs typeface="Arial" pitchFamily="34" charset="0"/>
            </a:endParaRPr>
          </a:p>
          <a:p>
            <a:pPr marL="274638" indent="-274638">
              <a:lnSpc>
                <a:spcPct val="200000"/>
              </a:lnSpc>
              <a:buFont typeface="Arial" charset="0"/>
              <a:buChar char="•"/>
            </a:pPr>
            <a:r>
              <a:rPr lang="pl-PL" sz="1400" dirty="0" smtClean="0">
                <a:latin typeface="Arial" pitchFamily="34" charset="0"/>
                <a:cs typeface="Arial" pitchFamily="34" charset="0"/>
              </a:rPr>
              <a:t>programista </a:t>
            </a:r>
            <a:r>
              <a:rPr lang="pl-PL" sz="1400" dirty="0" smtClean="0">
                <a:latin typeface="Arial" pitchFamily="34" charset="0"/>
                <a:cs typeface="Arial" pitchFamily="34" charset="0"/>
              </a:rPr>
              <a:t>aplikacji </a:t>
            </a:r>
            <a:r>
              <a:rPr lang="pl-PL" sz="1400" dirty="0" smtClean="0">
                <a:latin typeface="Arial" pitchFamily="34" charset="0"/>
                <a:cs typeface="Arial" pitchFamily="34" charset="0"/>
              </a:rPr>
              <a:t>internetowych,</a:t>
            </a:r>
            <a:endParaRPr lang="pl-PL" sz="1400" dirty="0" smtClean="0">
              <a:latin typeface="Arial" pitchFamily="34" charset="0"/>
              <a:cs typeface="Arial" pitchFamily="34" charset="0"/>
            </a:endParaRPr>
          </a:p>
          <a:p>
            <a:pPr marL="274638" indent="-274638">
              <a:lnSpc>
                <a:spcPct val="200000"/>
              </a:lnSpc>
              <a:buFont typeface="Arial" charset="0"/>
              <a:buChar char="•"/>
            </a:pPr>
            <a:r>
              <a:rPr lang="pl-PL" sz="1400" dirty="0" smtClean="0">
                <a:latin typeface="Arial" pitchFamily="34" charset="0"/>
                <a:cs typeface="Arial" pitchFamily="34" charset="0"/>
              </a:rPr>
              <a:t>p</a:t>
            </a:r>
            <a:r>
              <a:rPr lang="pl-PL" sz="1400" dirty="0" smtClean="0">
                <a:latin typeface="Arial" pitchFamily="34" charset="0"/>
                <a:cs typeface="Arial" pitchFamily="34" charset="0"/>
              </a:rPr>
              <a:t>rojektanta, programisty i administratora </a:t>
            </a:r>
            <a:r>
              <a:rPr lang="pl-PL" sz="1400" dirty="0" smtClean="0">
                <a:latin typeface="Arial" pitchFamily="34" charset="0"/>
                <a:cs typeface="Arial" pitchFamily="34" charset="0"/>
              </a:rPr>
              <a:t>baz danych</a:t>
            </a:r>
            <a:r>
              <a:rPr lang="pl-PL" sz="1400" dirty="0" smtClean="0">
                <a:latin typeface="Arial" pitchFamily="34" charset="0"/>
                <a:cs typeface="Arial" pitchFamily="34" charset="0"/>
              </a:rPr>
              <a:t>,</a:t>
            </a:r>
          </a:p>
          <a:p>
            <a:pPr marL="274638" indent="-274638">
              <a:lnSpc>
                <a:spcPct val="200000"/>
              </a:lnSpc>
              <a:buFont typeface="Arial" charset="0"/>
              <a:buChar char="•"/>
            </a:pPr>
            <a:r>
              <a:rPr lang="pl-PL" sz="1400" dirty="0" smtClean="0">
                <a:latin typeface="Arial" pitchFamily="34" charset="0"/>
                <a:cs typeface="Arial" pitchFamily="34" charset="0"/>
              </a:rPr>
              <a:t>tester aplikacji,</a:t>
            </a:r>
          </a:p>
          <a:p>
            <a:pPr marL="274638" indent="-274638">
              <a:lnSpc>
                <a:spcPct val="200000"/>
              </a:lnSpc>
              <a:buFont typeface="Arial" charset="0"/>
              <a:buChar char="•"/>
            </a:pPr>
            <a:r>
              <a:rPr lang="pl-PL" sz="1400" dirty="0" smtClean="0">
                <a:latin typeface="Arial" pitchFamily="34" charset="0"/>
                <a:cs typeface="Arial" pitchFamily="34" charset="0"/>
              </a:rPr>
              <a:t>programista </a:t>
            </a:r>
            <a:r>
              <a:rPr lang="pl-PL" sz="1400" dirty="0" smtClean="0">
                <a:latin typeface="Arial" pitchFamily="34" charset="0"/>
                <a:cs typeface="Arial" pitchFamily="34" charset="0"/>
              </a:rPr>
              <a:t>systemów łączności </a:t>
            </a:r>
            <a:r>
              <a:rPr lang="pl-PL" sz="1400" dirty="0" smtClean="0">
                <a:latin typeface="Arial" pitchFamily="34" charset="0"/>
                <a:cs typeface="Arial" pitchFamily="34" charset="0"/>
              </a:rPr>
              <a:t>komputerowej,</a:t>
            </a:r>
            <a:endParaRPr lang="pl-PL" sz="1400" dirty="0" smtClean="0">
              <a:latin typeface="Arial" pitchFamily="34" charset="0"/>
              <a:cs typeface="Arial" pitchFamily="34" charset="0"/>
            </a:endParaRPr>
          </a:p>
          <a:p>
            <a:pPr marL="274638" indent="-274638">
              <a:lnSpc>
                <a:spcPct val="200000"/>
              </a:lnSpc>
              <a:buFont typeface="Arial" charset="0"/>
              <a:buChar char="•"/>
            </a:pPr>
            <a:r>
              <a:rPr lang="pl-PL" sz="1400" dirty="0" smtClean="0">
                <a:latin typeface="Arial" pitchFamily="34" charset="0"/>
                <a:cs typeface="Arial" pitchFamily="34" charset="0"/>
              </a:rPr>
              <a:t>instalatora i konserwatora sprzętu komputerowego, w placówkach handlowych zajmujących się sprzedażą urządzeń komputerowych.</a:t>
            </a:r>
          </a:p>
        </p:txBody>
      </p:sp>
      <p:sp>
        <p:nvSpPr>
          <p:cNvPr id="11" name="Tytuł 1"/>
          <p:cNvSpPr txBox="1">
            <a:spLocks/>
          </p:cNvSpPr>
          <p:nvPr/>
        </p:nvSpPr>
        <p:spPr>
          <a:xfrm>
            <a:off x="1285875" y="1285875"/>
            <a:ext cx="5286375"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Gdzie możesz pracować?</a:t>
            </a:r>
          </a:p>
        </p:txBody>
      </p:sp>
      <p:pic>
        <p:nvPicPr>
          <p:cNvPr id="13" name="Obraz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4" name="Prostokąt 13"/>
          <p:cNvSpPr/>
          <p:nvPr/>
        </p:nvSpPr>
        <p:spPr>
          <a:xfrm>
            <a:off x="467544" y="332656"/>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programista</a:t>
            </a:r>
            <a:endPar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audio.jpg"/>
          <p:cNvPicPr>
            <a:picLocks noChangeAspect="1"/>
          </p:cNvPicPr>
          <p:nvPr/>
        </p:nvPicPr>
        <p:blipFill>
          <a:blip r:embed="rId3" cstate="print"/>
          <a:stretch>
            <a:fillRect/>
          </a:stretch>
        </p:blipFill>
        <p:spPr>
          <a:xfrm>
            <a:off x="0" y="1268760"/>
            <a:ext cx="8172400" cy="5589241"/>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251520" y="375653"/>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realizacji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nagrań</a:t>
            </a:r>
            <a:endPar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sp>
        <p:nvSpPr>
          <p:cNvPr id="30726"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9" name="Tytuł 1"/>
          <p:cNvSpPr txBox="1">
            <a:spLocks/>
          </p:cNvSpPr>
          <p:nvPr/>
        </p:nvSpPr>
        <p:spPr>
          <a:xfrm>
            <a:off x="428595" y="1340768"/>
            <a:ext cx="7286653" cy="714375"/>
          </a:xfrm>
          <a:prstGeom prst="rect">
            <a:avLst/>
          </a:prstGeom>
        </p:spPr>
        <p:txBody>
          <a:bodyPr/>
          <a:lstStyle/>
          <a:p>
            <a:pPr algn="ctr" fontAlgn="auto">
              <a:spcAft>
                <a:spcPts val="0"/>
              </a:spcAft>
              <a:defRPr/>
            </a:pPr>
            <a:r>
              <a:rPr lang="pl-PL" sz="3200" dirty="0">
                <a:solidFill>
                  <a:schemeClr val="accent1">
                    <a:lumMod val="75000"/>
                  </a:schemeClr>
                </a:solidFill>
                <a:latin typeface="+mj-lt"/>
                <a:ea typeface="+mj-ea"/>
                <a:cs typeface="+mj-cs"/>
              </a:rPr>
              <a:t>Jakie kwalifikacje zdobędziesz?</a:t>
            </a:r>
          </a:p>
        </p:txBody>
      </p:sp>
      <p:pic>
        <p:nvPicPr>
          <p:cNvPr id="10" name="Obraz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188771" y="282352"/>
            <a:ext cx="847725" cy="914400"/>
          </a:xfrm>
          <a:prstGeom prst="rect">
            <a:avLst/>
          </a:prstGeom>
        </p:spPr>
      </p:pic>
      <p:sp>
        <p:nvSpPr>
          <p:cNvPr id="13" name="Prostokąt 12"/>
          <p:cNvSpPr/>
          <p:nvPr/>
        </p:nvSpPr>
        <p:spPr>
          <a:xfrm>
            <a:off x="251520" y="2204864"/>
            <a:ext cx="4680520" cy="1754326"/>
          </a:xfrm>
          <a:prstGeom prst="rect">
            <a:avLst/>
          </a:prstGeom>
          <a:solidFill>
            <a:srgbClr val="0B5395">
              <a:alpha val="47843"/>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b="1" dirty="0" smtClean="0"/>
              <a:t>AUD.08. </a:t>
            </a:r>
            <a:r>
              <a:rPr lang="pl-PL" dirty="0" smtClean="0"/>
              <a:t>Montaż dźwięku</a:t>
            </a:r>
          </a:p>
          <a:p>
            <a:pPr>
              <a:lnSpc>
                <a:spcPct val="150000"/>
              </a:lnSpc>
            </a:pPr>
            <a:endParaRPr lang="pl-PL" dirty="0">
              <a:latin typeface="Arial" pitchFamily="34" charset="0"/>
              <a:cs typeface="Arial" pitchFamily="34" charset="0"/>
            </a:endParaRPr>
          </a:p>
          <a:p>
            <a:pPr>
              <a:lnSpc>
                <a:spcPct val="150000"/>
              </a:lnSpc>
            </a:pPr>
            <a:r>
              <a:rPr lang="pl-PL" b="1" dirty="0" smtClean="0"/>
              <a:t>AUD.09. </a:t>
            </a:r>
            <a:r>
              <a:rPr lang="pl-PL" dirty="0" smtClean="0"/>
              <a:t>Realizacja nagrań dźwiękowych</a:t>
            </a:r>
          </a:p>
          <a:p>
            <a:pPr>
              <a:lnSpc>
                <a:spcPct val="150000"/>
              </a:lnSpc>
            </a:pPr>
            <a:r>
              <a:rPr lang="pl-PL" dirty="0"/>
              <a:t> </a:t>
            </a:r>
          </a:p>
        </p:txBody>
      </p:sp>
      <p:sp>
        <p:nvSpPr>
          <p:cNvPr id="14" name="Prostokąt 13"/>
          <p:cNvSpPr/>
          <p:nvPr/>
        </p:nvSpPr>
        <p:spPr>
          <a:xfrm>
            <a:off x="251520" y="5229200"/>
            <a:ext cx="7632848" cy="1524456"/>
          </a:xfrm>
          <a:prstGeom prst="rect">
            <a:avLst/>
          </a:prstGeom>
          <a:solidFill>
            <a:srgbClr val="0B5395">
              <a:alpha val="50196"/>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a:latin typeface="Arial" pitchFamily="34" charset="0"/>
                <a:cs typeface="Arial" pitchFamily="34" charset="0"/>
              </a:rPr>
              <a:t>Nie ma takiego koncertu, imprezy plenerowej czy sztuki teatralnej, która mogłaby się odbyć bez specjalisty od nagłośnień. Jeśli pasjonuje Cię muzyka, jeśli interesujesz się obróbką dźwięku, to zapraszamy Cię na kierunek technik realizacji nagrań i nagłośnień.  </a:t>
            </a:r>
          </a:p>
        </p:txBody>
      </p:sp>
    </p:spTree>
    <p:extLst>
      <p:ext uri="{BB962C8B-B14F-4D97-AF65-F5344CB8AC3E}">
        <p14:creationId xmlns="" xmlns:p14="http://schemas.microsoft.com/office/powerpoint/2010/main" val="28414179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2738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pic>
        <p:nvPicPr>
          <p:cNvPr id="6" name="Obraz 5" descr="plakat 2017.jpg"/>
          <p:cNvPicPr>
            <a:picLocks noChangeAspect="1"/>
          </p:cNvPicPr>
          <p:nvPr/>
        </p:nvPicPr>
        <p:blipFill>
          <a:blip r:embed="rId3" cstate="print"/>
          <a:srcRect t="72292" r="31100" b="14764"/>
          <a:stretch>
            <a:fillRect/>
          </a:stretch>
        </p:blipFill>
        <p:spPr>
          <a:xfrm>
            <a:off x="323528" y="2708920"/>
            <a:ext cx="7350224" cy="1944216"/>
          </a:xfrm>
          <a:prstGeom prst="rect">
            <a:avLst/>
          </a:prstGeom>
        </p:spPr>
      </p:pic>
      <p:sp>
        <p:nvSpPr>
          <p:cNvPr id="9" name="Prostokąt 8"/>
          <p:cNvSpPr/>
          <p:nvPr/>
        </p:nvSpPr>
        <p:spPr>
          <a:xfrm>
            <a:off x="428596" y="35377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Zapraszamy</a:t>
            </a:r>
          </a:p>
        </p:txBody>
      </p:sp>
      <p:pic>
        <p:nvPicPr>
          <p:cNvPr id="7" name="Obraz 6" descr="Środa mniejsze-1.jpg"/>
          <p:cNvPicPr>
            <a:picLocks noChangeAspect="1"/>
          </p:cNvPicPr>
          <p:nvPr/>
        </p:nvPicPr>
        <p:blipFill>
          <a:blip r:embed="rId4" cstate="print"/>
          <a:stretch>
            <a:fillRect/>
          </a:stretch>
        </p:blipFill>
        <p:spPr>
          <a:xfrm>
            <a:off x="0" y="1196752"/>
            <a:ext cx="8165284" cy="5661248"/>
          </a:xfrm>
          <a:prstGeom prst="rect">
            <a:avLst/>
          </a:prstGeom>
        </p:spPr>
      </p:pic>
      <p:pic>
        <p:nvPicPr>
          <p:cNvPr id="10" name="Obraz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1" name="Prostokąt 10"/>
          <p:cNvSpPr/>
          <p:nvPr/>
        </p:nvSpPr>
        <p:spPr>
          <a:xfrm>
            <a:off x="179512" y="5110152"/>
            <a:ext cx="6696744" cy="1631216"/>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sz="2500" b="1" dirty="0">
                <a:latin typeface="Arial" pitchFamily="34" charset="0"/>
                <a:cs typeface="Arial" pitchFamily="34" charset="0"/>
              </a:rPr>
              <a:t>Dni otwarte:</a:t>
            </a:r>
          </a:p>
          <a:p>
            <a:endParaRPr lang="pl-PL" sz="2500" b="1" dirty="0">
              <a:latin typeface="Arial" pitchFamily="34" charset="0"/>
              <a:cs typeface="Arial" pitchFamily="34" charset="0"/>
            </a:endParaRPr>
          </a:p>
          <a:p>
            <a:r>
              <a:rPr lang="pl-PL" sz="2500" dirty="0" smtClean="0">
                <a:latin typeface="Arial" pitchFamily="34" charset="0"/>
                <a:cs typeface="Arial" pitchFamily="34" charset="0"/>
              </a:rPr>
              <a:t>10 </a:t>
            </a:r>
            <a:r>
              <a:rPr lang="pl-PL" sz="2500" dirty="0">
                <a:latin typeface="Arial" pitchFamily="34" charset="0"/>
                <a:cs typeface="Arial" pitchFamily="34" charset="0"/>
              </a:rPr>
              <a:t>maja </a:t>
            </a:r>
            <a:r>
              <a:rPr lang="pl-PL" sz="2500" dirty="0" smtClean="0">
                <a:latin typeface="Arial" pitchFamily="34" charset="0"/>
                <a:cs typeface="Arial" pitchFamily="34" charset="0"/>
              </a:rPr>
              <a:t>2019 </a:t>
            </a:r>
            <a:r>
              <a:rPr lang="pl-PL" sz="2500" dirty="0">
                <a:latin typeface="Arial" pitchFamily="34" charset="0"/>
                <a:cs typeface="Arial" pitchFamily="34" charset="0"/>
              </a:rPr>
              <a:t>(piątek)  od 14</a:t>
            </a:r>
            <a:r>
              <a:rPr lang="pl-PL" sz="2500" baseline="30000" dirty="0">
                <a:latin typeface="Arial" pitchFamily="34" charset="0"/>
                <a:cs typeface="Arial" pitchFamily="34" charset="0"/>
              </a:rPr>
              <a:t>00</a:t>
            </a:r>
            <a:r>
              <a:rPr lang="pl-PL" sz="2500" dirty="0">
                <a:latin typeface="Arial" pitchFamily="34" charset="0"/>
                <a:cs typeface="Arial" pitchFamily="34" charset="0"/>
              </a:rPr>
              <a:t> do 18</a:t>
            </a:r>
            <a:r>
              <a:rPr lang="pl-PL" sz="2500" baseline="30000" dirty="0">
                <a:latin typeface="Arial" pitchFamily="34" charset="0"/>
                <a:cs typeface="Arial" pitchFamily="34" charset="0"/>
              </a:rPr>
              <a:t>00</a:t>
            </a:r>
            <a:endParaRPr lang="pl-PL" sz="2500" dirty="0">
              <a:latin typeface="Arial" pitchFamily="34" charset="0"/>
              <a:cs typeface="Arial" pitchFamily="34" charset="0"/>
            </a:endParaRPr>
          </a:p>
          <a:p>
            <a:r>
              <a:rPr lang="pl-PL" sz="2500" dirty="0" smtClean="0">
                <a:latin typeface="Arial" pitchFamily="34" charset="0"/>
                <a:cs typeface="Arial" pitchFamily="34" charset="0"/>
              </a:rPr>
              <a:t>11 </a:t>
            </a:r>
            <a:r>
              <a:rPr lang="pl-PL" sz="2500" dirty="0">
                <a:latin typeface="Arial" pitchFamily="34" charset="0"/>
                <a:cs typeface="Arial" pitchFamily="34" charset="0"/>
              </a:rPr>
              <a:t>maja </a:t>
            </a:r>
            <a:r>
              <a:rPr lang="pl-PL" sz="2500" dirty="0" smtClean="0">
                <a:latin typeface="Arial" pitchFamily="34" charset="0"/>
                <a:cs typeface="Arial" pitchFamily="34" charset="0"/>
              </a:rPr>
              <a:t>2019 </a:t>
            </a:r>
            <a:r>
              <a:rPr lang="pl-PL" sz="2500" dirty="0">
                <a:latin typeface="Arial" pitchFamily="34" charset="0"/>
                <a:cs typeface="Arial" pitchFamily="34" charset="0"/>
              </a:rPr>
              <a:t>(sobota) od 9</a:t>
            </a:r>
            <a:r>
              <a:rPr lang="pl-PL" sz="2500" baseline="30000" dirty="0">
                <a:latin typeface="Arial" pitchFamily="34" charset="0"/>
                <a:cs typeface="Arial" pitchFamily="34" charset="0"/>
              </a:rPr>
              <a:t>00</a:t>
            </a:r>
            <a:r>
              <a:rPr lang="pl-PL" sz="2500" dirty="0">
                <a:latin typeface="Arial" pitchFamily="34" charset="0"/>
                <a:cs typeface="Arial" pitchFamily="34" charset="0"/>
              </a:rPr>
              <a:t> do 14</a:t>
            </a:r>
            <a:r>
              <a:rPr lang="pl-PL" sz="2500" baseline="30000" dirty="0">
                <a:latin typeface="Arial" pitchFamily="34" charset="0"/>
                <a:cs typeface="Arial" pitchFamily="34" charset="0"/>
              </a:rPr>
              <a:t>00</a:t>
            </a:r>
            <a:endParaRPr lang="pl-PL" sz="2500" dirty="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3175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31751" name="pole tekstowe 8"/>
          <p:cNvSpPr txBox="1">
            <a:spLocks noChangeArrowheads="1"/>
          </p:cNvSpPr>
          <p:nvPr/>
        </p:nvSpPr>
        <p:spPr bwMode="auto">
          <a:xfrm>
            <a:off x="285750" y="1988840"/>
            <a:ext cx="8143875" cy="4154984"/>
          </a:xfrm>
          <a:prstGeom prst="rect">
            <a:avLst/>
          </a:prstGeom>
          <a:noFill/>
          <a:ln w="9525">
            <a:noFill/>
            <a:miter lim="800000"/>
            <a:headEnd/>
            <a:tailEnd/>
          </a:ln>
        </p:spPr>
        <p:txBody>
          <a:bodyPr>
            <a:spAutoFit/>
          </a:bodyPr>
          <a:lstStyle/>
          <a:p>
            <a:pPr>
              <a:lnSpc>
                <a:spcPct val="150000"/>
              </a:lnSpc>
            </a:pPr>
            <a:r>
              <a:rPr lang="pl-PL" sz="1600" b="1" dirty="0" smtClean="0"/>
              <a:t>AUD.08. </a:t>
            </a:r>
            <a:r>
              <a:rPr lang="pl-PL" sz="1600" dirty="0" smtClean="0"/>
              <a:t>Montaż dźwięku</a:t>
            </a:r>
          </a:p>
          <a:p>
            <a:pPr>
              <a:lnSpc>
                <a:spcPct val="150000"/>
              </a:lnSpc>
            </a:pPr>
            <a:r>
              <a:rPr lang="pl-PL" sz="1600" dirty="0" smtClean="0"/>
              <a:t> Uczeń, zdobywając tę kwalifikację, będzie potrafił:</a:t>
            </a:r>
          </a:p>
          <a:p>
            <a:pPr>
              <a:lnSpc>
                <a:spcPct val="150000"/>
              </a:lnSpc>
              <a:buFont typeface="Arial" pitchFamily="34" charset="0"/>
              <a:buChar char="•"/>
            </a:pPr>
            <a:r>
              <a:rPr lang="pl-PL" sz="1600" dirty="0" smtClean="0"/>
              <a:t> Rejestrować </a:t>
            </a:r>
            <a:r>
              <a:rPr lang="pl-PL" sz="1600" dirty="0" smtClean="0"/>
              <a:t>materiał dźwiękowy,</a:t>
            </a:r>
          </a:p>
          <a:p>
            <a:pPr>
              <a:lnSpc>
                <a:spcPct val="150000"/>
              </a:lnSpc>
              <a:buFont typeface="Arial" pitchFamily="34" charset="0"/>
              <a:buChar char="•"/>
            </a:pPr>
            <a:r>
              <a:rPr lang="pl-PL" sz="1600" dirty="0" smtClean="0"/>
              <a:t> Obrabiać </a:t>
            </a:r>
            <a:r>
              <a:rPr lang="pl-PL" sz="1600" dirty="0" smtClean="0"/>
              <a:t>materiał dźwiękowy,</a:t>
            </a:r>
          </a:p>
          <a:p>
            <a:pPr>
              <a:lnSpc>
                <a:spcPct val="150000"/>
              </a:lnSpc>
              <a:buFont typeface="Arial" pitchFamily="34" charset="0"/>
              <a:buChar char="•"/>
            </a:pPr>
            <a:r>
              <a:rPr lang="pl-PL" sz="1600" dirty="0" smtClean="0"/>
              <a:t> Edytować </a:t>
            </a:r>
            <a:r>
              <a:rPr lang="pl-PL" sz="1600" dirty="0" smtClean="0"/>
              <a:t>komunikaty systemu MIDI,</a:t>
            </a:r>
          </a:p>
          <a:p>
            <a:pPr>
              <a:lnSpc>
                <a:spcPct val="150000"/>
              </a:lnSpc>
              <a:buFont typeface="Arial" pitchFamily="34" charset="0"/>
              <a:buChar char="•"/>
            </a:pPr>
            <a:r>
              <a:rPr lang="pl-PL" sz="1600" dirty="0" smtClean="0"/>
              <a:t> Edytować </a:t>
            </a:r>
            <a:r>
              <a:rPr lang="pl-PL" sz="1600" dirty="0" smtClean="0"/>
              <a:t>instrumenty MIDI</a:t>
            </a:r>
          </a:p>
          <a:p>
            <a:pPr>
              <a:lnSpc>
                <a:spcPct val="150000"/>
              </a:lnSpc>
            </a:pPr>
            <a:r>
              <a:rPr lang="pl-PL" sz="1600" dirty="0" smtClean="0"/>
              <a:t> </a:t>
            </a:r>
          </a:p>
          <a:p>
            <a:pPr>
              <a:lnSpc>
                <a:spcPct val="150000"/>
              </a:lnSpc>
            </a:pPr>
            <a:r>
              <a:rPr lang="pl-PL" sz="1600" b="1" dirty="0" smtClean="0"/>
              <a:t>AUD.09. </a:t>
            </a:r>
            <a:r>
              <a:rPr lang="pl-PL" sz="1600" dirty="0" smtClean="0"/>
              <a:t>Realizacja nagrań dźwiękowych</a:t>
            </a:r>
          </a:p>
          <a:p>
            <a:pPr>
              <a:lnSpc>
                <a:spcPct val="150000"/>
              </a:lnSpc>
            </a:pPr>
            <a:r>
              <a:rPr lang="pl-PL" sz="1600" dirty="0" smtClean="0"/>
              <a:t>Uczeń, zdobywając tę kwalifikację, będzie potrafił:</a:t>
            </a:r>
          </a:p>
          <a:p>
            <a:pPr>
              <a:lnSpc>
                <a:spcPct val="150000"/>
              </a:lnSpc>
              <a:buFont typeface="Arial" pitchFamily="34" charset="0"/>
              <a:buChar char="•"/>
            </a:pPr>
            <a:r>
              <a:rPr lang="pl-PL" sz="1600" dirty="0" smtClean="0"/>
              <a:t> Dobierać </a:t>
            </a:r>
            <a:r>
              <a:rPr lang="pl-PL" sz="1600" dirty="0" smtClean="0"/>
              <a:t>urządzenia do realizacji nagłośnienia,</a:t>
            </a:r>
          </a:p>
          <a:p>
            <a:pPr>
              <a:lnSpc>
                <a:spcPct val="150000"/>
              </a:lnSpc>
              <a:buFont typeface="Arial" pitchFamily="34" charset="0"/>
              <a:buChar char="•"/>
            </a:pPr>
            <a:r>
              <a:rPr lang="pl-PL" sz="1600" dirty="0" smtClean="0"/>
              <a:t> Wykonywać </a:t>
            </a:r>
            <a:r>
              <a:rPr lang="pl-PL" sz="1600" dirty="0" smtClean="0"/>
              <a:t>nagłośnienia plenerowe, estradowe i teatralne.</a:t>
            </a:r>
            <a:endParaRPr lang="pl-PL" sz="1600" dirty="0"/>
          </a:p>
        </p:txBody>
      </p:sp>
      <p:sp>
        <p:nvSpPr>
          <p:cNvPr id="11" name="Tytuł 1"/>
          <p:cNvSpPr txBox="1">
            <a:spLocks/>
          </p:cNvSpPr>
          <p:nvPr/>
        </p:nvSpPr>
        <p:spPr>
          <a:xfrm>
            <a:off x="2214563" y="1418481"/>
            <a:ext cx="3357562"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Co potrafisz?</a:t>
            </a:r>
          </a:p>
        </p:txBody>
      </p:sp>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188771" y="282352"/>
            <a:ext cx="847725" cy="914400"/>
          </a:xfrm>
          <a:prstGeom prst="rect">
            <a:avLst/>
          </a:prstGeom>
        </p:spPr>
      </p:pic>
      <p:pic>
        <p:nvPicPr>
          <p:cNvPr id="14" name="Obraz 13" descr="DSCN0322.JPG"/>
          <p:cNvPicPr>
            <a:picLocks noChangeAspect="1"/>
          </p:cNvPicPr>
          <p:nvPr/>
        </p:nvPicPr>
        <p:blipFill>
          <a:blip r:embed="rId4" cstate="print"/>
          <a:stretch>
            <a:fillRect/>
          </a:stretch>
        </p:blipFill>
        <p:spPr>
          <a:xfrm>
            <a:off x="4788024" y="2946952"/>
            <a:ext cx="3252207" cy="1836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rostokąt 14"/>
          <p:cNvSpPr/>
          <p:nvPr/>
        </p:nvSpPr>
        <p:spPr>
          <a:xfrm>
            <a:off x="251520" y="375653"/>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realizacji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nagrań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30726"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30727" name="pole tekstowe 8"/>
          <p:cNvSpPr txBox="1">
            <a:spLocks noChangeArrowheads="1"/>
          </p:cNvSpPr>
          <p:nvPr/>
        </p:nvSpPr>
        <p:spPr bwMode="auto">
          <a:xfrm>
            <a:off x="285751" y="2214563"/>
            <a:ext cx="7598618" cy="4216539"/>
          </a:xfrm>
          <a:prstGeom prst="rect">
            <a:avLst/>
          </a:prstGeom>
          <a:noFill/>
          <a:ln w="9525">
            <a:noFill/>
            <a:miter lim="800000"/>
            <a:headEnd/>
            <a:tailEnd/>
          </a:ln>
        </p:spPr>
        <p:txBody>
          <a:bodyPr wrap="square">
            <a:spAutoFit/>
          </a:bodyPr>
          <a:lstStyle/>
          <a:p>
            <a:pPr>
              <a:lnSpc>
                <a:spcPct val="200000"/>
              </a:lnSpc>
            </a:pPr>
            <a:r>
              <a:rPr lang="pl-PL" sz="2000" b="1" dirty="0">
                <a:latin typeface="Calibri" pitchFamily="34" charset="0"/>
              </a:rPr>
              <a:t>Absolwent może podjąć pracę jako technik realizacji nagrań </a:t>
            </a:r>
            <a:br>
              <a:rPr lang="pl-PL" sz="2000" b="1" dirty="0">
                <a:latin typeface="Calibri" pitchFamily="34" charset="0"/>
              </a:rPr>
            </a:br>
            <a:r>
              <a:rPr lang="pl-PL" sz="2000" b="1" dirty="0" smtClean="0">
                <a:latin typeface="Calibri" pitchFamily="34" charset="0"/>
              </a:rPr>
              <a:t>w </a:t>
            </a:r>
            <a:r>
              <a:rPr lang="pl-PL" sz="2000" b="1" dirty="0">
                <a:latin typeface="Calibri" pitchFamily="34" charset="0"/>
              </a:rPr>
              <a:t>takich miejscach jak:</a:t>
            </a:r>
          </a:p>
          <a:p>
            <a:endParaRPr lang="pl-PL" sz="2000" dirty="0">
              <a:latin typeface="Calibri" pitchFamily="34" charset="0"/>
            </a:endParaRPr>
          </a:p>
          <a:p>
            <a:pPr marL="285750" indent="-285750">
              <a:lnSpc>
                <a:spcPct val="150000"/>
              </a:lnSpc>
              <a:buFont typeface="Arial" panose="020B0604020202020204" pitchFamily="34" charset="0"/>
              <a:buChar char="•"/>
            </a:pPr>
            <a:r>
              <a:rPr lang="pl-PL" sz="1600" dirty="0">
                <a:latin typeface="Calibri" pitchFamily="34" charset="0"/>
              </a:rPr>
              <a:t>studia i wytwórnie filmowe,</a:t>
            </a:r>
          </a:p>
          <a:p>
            <a:pPr marL="285750" indent="-285750">
              <a:lnSpc>
                <a:spcPct val="150000"/>
              </a:lnSpc>
              <a:buFont typeface="Arial" panose="020B0604020202020204" pitchFamily="34" charset="0"/>
              <a:buChar char="•"/>
            </a:pPr>
            <a:r>
              <a:rPr lang="pl-PL" sz="1600" dirty="0">
                <a:latin typeface="Calibri" pitchFamily="34" charset="0"/>
              </a:rPr>
              <a:t>studia reklamowe i produkcyjne,</a:t>
            </a:r>
          </a:p>
          <a:p>
            <a:pPr marL="285750" indent="-285750">
              <a:lnSpc>
                <a:spcPct val="150000"/>
              </a:lnSpc>
              <a:buFont typeface="Arial" panose="020B0604020202020204" pitchFamily="34" charset="0"/>
              <a:buChar char="•"/>
            </a:pPr>
            <a:r>
              <a:rPr lang="pl-PL" sz="1600" dirty="0">
                <a:latin typeface="Calibri" pitchFamily="34" charset="0"/>
              </a:rPr>
              <a:t> ośrodki telewizyjne i radiowe,</a:t>
            </a:r>
          </a:p>
          <a:p>
            <a:pPr marL="285750" indent="-285750">
              <a:lnSpc>
                <a:spcPct val="150000"/>
              </a:lnSpc>
              <a:buFont typeface="Arial" panose="020B0604020202020204" pitchFamily="34" charset="0"/>
              <a:buChar char="•"/>
            </a:pPr>
            <a:r>
              <a:rPr lang="pl-PL" sz="1600" dirty="0">
                <a:latin typeface="Calibri" pitchFamily="34" charset="0"/>
              </a:rPr>
              <a:t>wytwórnie płytowe,</a:t>
            </a:r>
          </a:p>
          <a:p>
            <a:pPr marL="285750" indent="-285750">
              <a:lnSpc>
                <a:spcPct val="150000"/>
              </a:lnSpc>
              <a:buFont typeface="Arial" panose="020B0604020202020204" pitchFamily="34" charset="0"/>
              <a:buChar char="•"/>
            </a:pPr>
            <a:r>
              <a:rPr lang="pl-PL" sz="1600" dirty="0">
                <a:latin typeface="Calibri" pitchFamily="34" charset="0"/>
              </a:rPr>
              <a:t>studia nagraniowe,</a:t>
            </a:r>
          </a:p>
          <a:p>
            <a:pPr marL="285750" indent="-285750">
              <a:lnSpc>
                <a:spcPct val="150000"/>
              </a:lnSpc>
              <a:buFont typeface="Arial" panose="020B0604020202020204" pitchFamily="34" charset="0"/>
              <a:buChar char="•"/>
            </a:pPr>
            <a:r>
              <a:rPr lang="pl-PL" sz="1600" dirty="0">
                <a:latin typeface="Calibri" pitchFamily="34" charset="0"/>
              </a:rPr>
              <a:t>kina, teatry,</a:t>
            </a:r>
          </a:p>
          <a:p>
            <a:pPr marL="285750" indent="-285750">
              <a:lnSpc>
                <a:spcPct val="150000"/>
              </a:lnSpc>
              <a:buFont typeface="Arial" panose="020B0604020202020204" pitchFamily="34" charset="0"/>
              <a:buChar char="•"/>
            </a:pPr>
            <a:r>
              <a:rPr lang="pl-PL" sz="1600" dirty="0">
                <a:latin typeface="Calibri" pitchFamily="34" charset="0"/>
              </a:rPr>
              <a:t>firmy organizujące imprezy.</a:t>
            </a:r>
            <a:endParaRPr lang="pl-PL" sz="1400" dirty="0">
              <a:latin typeface="Calibri" pitchFamily="34" charset="0"/>
            </a:endParaRPr>
          </a:p>
        </p:txBody>
      </p:sp>
      <p:sp>
        <p:nvSpPr>
          <p:cNvPr id="11" name="Tytuł 1"/>
          <p:cNvSpPr txBox="1">
            <a:spLocks/>
          </p:cNvSpPr>
          <p:nvPr/>
        </p:nvSpPr>
        <p:spPr>
          <a:xfrm>
            <a:off x="1285875" y="1490489"/>
            <a:ext cx="5286375"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Gdzie możesz pracować?</a:t>
            </a:r>
          </a:p>
        </p:txBody>
      </p:sp>
      <p:pic>
        <p:nvPicPr>
          <p:cNvPr id="9" name="Obraz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188771" y="282352"/>
            <a:ext cx="847725" cy="914400"/>
          </a:xfrm>
          <a:prstGeom prst="rect">
            <a:avLst/>
          </a:prstGeom>
        </p:spPr>
      </p:pic>
      <p:pic>
        <p:nvPicPr>
          <p:cNvPr id="10" name="Obraz 9" descr="15400493_1057669064379990_3867184903704259687_n.jpg"/>
          <p:cNvPicPr>
            <a:picLocks noChangeAspect="1"/>
          </p:cNvPicPr>
          <p:nvPr/>
        </p:nvPicPr>
        <p:blipFill>
          <a:blip r:embed="rId4" cstate="print"/>
          <a:stretch>
            <a:fillRect/>
          </a:stretch>
        </p:blipFill>
        <p:spPr>
          <a:xfrm rot="801883">
            <a:off x="4058130" y="3604059"/>
            <a:ext cx="3803915" cy="2852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Prostokąt 12"/>
          <p:cNvSpPr/>
          <p:nvPr/>
        </p:nvSpPr>
        <p:spPr>
          <a:xfrm>
            <a:off x="251520" y="375653"/>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realizacji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nagrań</a:t>
            </a:r>
            <a:endPar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zdj-7223.jpg"/>
          <p:cNvPicPr>
            <a:picLocks noChangeAspect="1"/>
          </p:cNvPicPr>
          <p:nvPr/>
        </p:nvPicPr>
        <p:blipFill>
          <a:blip r:embed="rId3" cstate="print"/>
          <a:stretch>
            <a:fillRect/>
          </a:stretch>
        </p:blipFill>
        <p:spPr>
          <a:xfrm>
            <a:off x="0" y="1268761"/>
            <a:ext cx="8172400" cy="5589240"/>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67544" y="0"/>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Branżowa szkoła I stopnia: Elektronik </a:t>
            </a: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Tytuł 1"/>
          <p:cNvSpPr txBox="1">
            <a:spLocks/>
          </p:cNvSpPr>
          <p:nvPr/>
        </p:nvSpPr>
        <p:spPr>
          <a:xfrm>
            <a:off x="1187624" y="1340768"/>
            <a:ext cx="6238453" cy="714375"/>
          </a:xfrm>
          <a:prstGeom prst="rect">
            <a:avLst/>
          </a:prstGeom>
        </p:spPr>
        <p:txBody>
          <a:bodyPr/>
          <a:lstStyle/>
          <a:p>
            <a:pPr algn="ctr" fontAlgn="auto">
              <a:spcAft>
                <a:spcPts val="0"/>
              </a:spcAft>
              <a:defRPr/>
            </a:pPr>
            <a:r>
              <a:rPr lang="pl-PL" sz="3200" dirty="0">
                <a:solidFill>
                  <a:schemeClr val="accent1">
                    <a:lumMod val="75000"/>
                  </a:schemeClr>
                </a:solidFill>
              </a:rPr>
              <a:t>Jakie kwalifikacje zdobędziesz?</a:t>
            </a:r>
          </a:p>
        </p:txBody>
      </p:sp>
      <p:pic>
        <p:nvPicPr>
          <p:cNvPr id="9" name="Obraz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236296" y="138336"/>
            <a:ext cx="847725" cy="914400"/>
          </a:xfrm>
          <a:prstGeom prst="rect">
            <a:avLst/>
          </a:prstGeom>
        </p:spPr>
      </p:pic>
      <p:sp>
        <p:nvSpPr>
          <p:cNvPr id="14" name="Prostokąt 13"/>
          <p:cNvSpPr/>
          <p:nvPr/>
        </p:nvSpPr>
        <p:spPr>
          <a:xfrm>
            <a:off x="3275856" y="2132856"/>
            <a:ext cx="4752528" cy="1015663"/>
          </a:xfrm>
          <a:prstGeom prst="rect">
            <a:avLst/>
          </a:prstGeom>
          <a:solidFill>
            <a:srgbClr val="0B5395">
              <a:alpha val="45098"/>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r">
              <a:lnSpc>
                <a:spcPct val="150000"/>
              </a:lnSpc>
            </a:pPr>
            <a:r>
              <a:rPr lang="pl-PL" sz="2000" b="1" dirty="0" smtClean="0">
                <a:latin typeface="Arial" pitchFamily="34" charset="0"/>
                <a:cs typeface="Arial" pitchFamily="34" charset="0"/>
              </a:rPr>
              <a:t>ELM.02. </a:t>
            </a:r>
            <a:r>
              <a:rPr lang="pl-PL" sz="2000" dirty="0" smtClean="0">
                <a:latin typeface="Arial" pitchFamily="34" charset="0"/>
                <a:cs typeface="Arial" pitchFamily="34" charset="0"/>
              </a:rPr>
              <a:t>Montaż oraz instalowanie układów i urządzeń </a:t>
            </a:r>
            <a:r>
              <a:rPr lang="pl-PL" sz="2000" dirty="0" smtClean="0">
                <a:latin typeface="Arial" pitchFamily="34" charset="0"/>
                <a:cs typeface="Arial" pitchFamily="34" charset="0"/>
              </a:rPr>
              <a:t>elektronicznych</a:t>
            </a:r>
            <a:r>
              <a:rPr lang="pl-PL" sz="2000" b="1" dirty="0" smtClean="0">
                <a:latin typeface="Arial" pitchFamily="34" charset="0"/>
                <a:cs typeface="Arial" pitchFamily="34" charset="0"/>
              </a:rPr>
              <a:t>.</a:t>
            </a:r>
            <a:endParaRPr lang="pl-PL" sz="2000" dirty="0">
              <a:latin typeface="Arial" pitchFamily="34" charset="0"/>
              <a:cs typeface="Arial" pitchFamily="34" charset="0"/>
            </a:endParaRPr>
          </a:p>
        </p:txBody>
      </p:sp>
      <p:sp>
        <p:nvSpPr>
          <p:cNvPr id="10" name="Prostokąt 9"/>
          <p:cNvSpPr/>
          <p:nvPr/>
        </p:nvSpPr>
        <p:spPr>
          <a:xfrm>
            <a:off x="179512" y="5442677"/>
            <a:ext cx="7848872" cy="1154675"/>
          </a:xfrm>
          <a:prstGeom prst="rect">
            <a:avLst/>
          </a:prstGeom>
          <a:solidFill>
            <a:srgbClr val="0B5395">
              <a:alpha val="45098"/>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a:latin typeface="Arial" pitchFamily="34" charset="0"/>
                <a:cs typeface="Arial" pitchFamily="34" charset="0"/>
              </a:rPr>
              <a:t>Trwająca 3 lata szkoła branżowa I stopnia na kierunku elektronik, przygotowuje specjalistę do montowania, demontowania, instalowania i konserwacji urządzeń elektronicznych. W głównej mierze kładzie nacisk na umiejętności zawodowe.</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7654"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7655" name="pole tekstowe 8"/>
          <p:cNvSpPr txBox="1">
            <a:spLocks noChangeArrowheads="1"/>
          </p:cNvSpPr>
          <p:nvPr/>
        </p:nvSpPr>
        <p:spPr bwMode="auto">
          <a:xfrm>
            <a:off x="467544" y="1916832"/>
            <a:ext cx="7200800" cy="3924151"/>
          </a:xfrm>
          <a:prstGeom prst="rect">
            <a:avLst/>
          </a:prstGeom>
          <a:noFill/>
          <a:ln w="9525">
            <a:noFill/>
            <a:miter lim="800000"/>
            <a:headEnd/>
            <a:tailEnd/>
          </a:ln>
        </p:spPr>
        <p:txBody>
          <a:bodyPr wrap="square">
            <a:spAutoFit/>
          </a:bodyPr>
          <a:lstStyle/>
          <a:p>
            <a:pPr>
              <a:lnSpc>
                <a:spcPct val="150000"/>
              </a:lnSpc>
            </a:pPr>
            <a:r>
              <a:rPr lang="pl-PL" b="1" dirty="0" smtClean="0">
                <a:latin typeface="Arial" pitchFamily="34" charset="0"/>
                <a:cs typeface="Arial" pitchFamily="34" charset="0"/>
              </a:rPr>
              <a:t>ELM.02. Montaż oraz instalowanie układów i urządzeń elektronicznych.</a:t>
            </a:r>
          </a:p>
          <a:p>
            <a:pPr>
              <a:lnSpc>
                <a:spcPct val="150000"/>
              </a:lnSpc>
            </a:pPr>
            <a:endParaRPr lang="pl-PL" dirty="0"/>
          </a:p>
          <a:p>
            <a:pPr>
              <a:lnSpc>
                <a:spcPct val="150000"/>
              </a:lnSpc>
            </a:pPr>
            <a:r>
              <a:rPr lang="pl-PL" dirty="0"/>
              <a:t> Uczeń, zdobywając tę kwalifikację, będzie potrafił:</a:t>
            </a:r>
          </a:p>
          <a:p>
            <a:pPr>
              <a:lnSpc>
                <a:spcPct val="150000"/>
              </a:lnSpc>
              <a:buFont typeface="Arial" pitchFamily="34" charset="0"/>
              <a:buChar char="•"/>
            </a:pPr>
            <a:r>
              <a:rPr lang="pl-PL" dirty="0"/>
              <a:t> Lutować ręczne metodą przewlekaną i powierzchniową;</a:t>
            </a:r>
          </a:p>
          <a:p>
            <a:pPr>
              <a:lnSpc>
                <a:spcPct val="150000"/>
              </a:lnSpc>
              <a:buFont typeface="Arial" pitchFamily="34" charset="0"/>
              <a:buChar char="•"/>
            </a:pPr>
            <a:r>
              <a:rPr lang="pl-PL" dirty="0"/>
              <a:t> Uruchamiać układy i urządzenia elektroniczne;</a:t>
            </a:r>
          </a:p>
          <a:p>
            <a:pPr>
              <a:lnSpc>
                <a:spcPct val="150000"/>
              </a:lnSpc>
              <a:buFont typeface="Arial" pitchFamily="34" charset="0"/>
              <a:buChar char="•"/>
            </a:pPr>
            <a:r>
              <a:rPr lang="pl-PL" dirty="0"/>
              <a:t> Lokalizować i usuwać usterki w układach i urządzeniach elektronicznych;</a:t>
            </a:r>
          </a:p>
          <a:p>
            <a:pPr>
              <a:lnSpc>
                <a:spcPct val="150000"/>
              </a:lnSpc>
              <a:buFont typeface="Arial" pitchFamily="34" charset="0"/>
              <a:buChar char="•"/>
            </a:pPr>
            <a:r>
              <a:rPr lang="pl-PL" dirty="0"/>
              <a:t> Stosować programy do symulacji działań układów elektronicznych.</a:t>
            </a:r>
          </a:p>
        </p:txBody>
      </p:sp>
      <p:sp>
        <p:nvSpPr>
          <p:cNvPr id="11" name="Tytuł 1"/>
          <p:cNvSpPr txBox="1">
            <a:spLocks/>
          </p:cNvSpPr>
          <p:nvPr/>
        </p:nvSpPr>
        <p:spPr>
          <a:xfrm>
            <a:off x="2214563" y="1346473"/>
            <a:ext cx="3357562"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Co potrafisz?</a:t>
            </a:r>
          </a:p>
        </p:txBody>
      </p:sp>
      <p:sp>
        <p:nvSpPr>
          <p:cNvPr id="10" name="Prostokąt 9"/>
          <p:cNvSpPr/>
          <p:nvPr/>
        </p:nvSpPr>
        <p:spPr>
          <a:xfrm>
            <a:off x="467544" y="0"/>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Branżowa szkoła I stopnia: Elektronik </a:t>
            </a:r>
          </a:p>
        </p:txBody>
      </p:sp>
      <p:pic>
        <p:nvPicPr>
          <p:cNvPr id="14" name="Obraz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15356714_1057966847683545_3266041160052735675_n.jpg"/>
          <p:cNvPicPr>
            <a:picLocks noChangeAspect="1"/>
          </p:cNvPicPr>
          <p:nvPr/>
        </p:nvPicPr>
        <p:blipFill>
          <a:blip r:embed="rId3" cstate="print"/>
          <a:stretch>
            <a:fillRect/>
          </a:stretch>
        </p:blipFill>
        <p:spPr>
          <a:xfrm>
            <a:off x="0" y="1196753"/>
            <a:ext cx="8172400" cy="5661248"/>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Tytuł 1"/>
          <p:cNvSpPr txBox="1">
            <a:spLocks/>
          </p:cNvSpPr>
          <p:nvPr/>
        </p:nvSpPr>
        <p:spPr>
          <a:xfrm>
            <a:off x="1285875" y="1285875"/>
            <a:ext cx="5286375" cy="714375"/>
          </a:xfrm>
          <a:prstGeom prst="rect">
            <a:avLst/>
          </a:prstGeom>
        </p:spPr>
        <p:txBody>
          <a:bodyPr/>
          <a:lstStyle/>
          <a:p>
            <a:pPr algn="ctr" fontAlgn="auto">
              <a:spcAft>
                <a:spcPts val="0"/>
              </a:spcAft>
              <a:defRPr/>
            </a:pPr>
            <a:r>
              <a:rPr lang="pl-PL" sz="3200" dirty="0">
                <a:solidFill>
                  <a:schemeClr val="bg1"/>
                </a:solidFill>
                <a:latin typeface="+mj-lt"/>
                <a:ea typeface="+mj-ea"/>
                <a:cs typeface="+mj-cs"/>
              </a:rPr>
              <a:t>Gdzie możesz pracować?</a:t>
            </a:r>
          </a:p>
        </p:txBody>
      </p:sp>
      <p:sp>
        <p:nvSpPr>
          <p:cNvPr id="14" name="Prostokąt 13"/>
          <p:cNvSpPr/>
          <p:nvPr/>
        </p:nvSpPr>
        <p:spPr>
          <a:xfrm>
            <a:off x="467544" y="0"/>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Branżowa szkoła I stopnia: Elektronik </a:t>
            </a:r>
          </a:p>
        </p:txBody>
      </p:sp>
      <p:pic>
        <p:nvPicPr>
          <p:cNvPr id="16" name="Obraz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3" name="Prostokąt 12"/>
          <p:cNvSpPr/>
          <p:nvPr/>
        </p:nvSpPr>
        <p:spPr>
          <a:xfrm>
            <a:off x="467544" y="2549510"/>
            <a:ext cx="3312368" cy="3831818"/>
          </a:xfrm>
          <a:prstGeom prst="rect">
            <a:avLst/>
          </a:prstGeom>
          <a:solidFill>
            <a:srgbClr val="0B5395">
              <a:alpha val="45098"/>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dirty="0">
                <a:solidFill>
                  <a:schemeClr val="bg1"/>
                </a:solidFill>
                <a:latin typeface="Arial" pitchFamily="34" charset="0"/>
                <a:cs typeface="Arial" pitchFamily="34" charset="0"/>
              </a:rPr>
              <a:t>Ukończenie tej specjalizacji gwarantuje uzyskanie wykształcenia wymaganego do zatrudnienia</a:t>
            </a:r>
            <a:br>
              <a:rPr lang="pl-PL" dirty="0">
                <a:solidFill>
                  <a:schemeClr val="bg1"/>
                </a:solidFill>
                <a:latin typeface="Arial" pitchFamily="34" charset="0"/>
                <a:cs typeface="Arial" pitchFamily="34" charset="0"/>
              </a:rPr>
            </a:br>
            <a:r>
              <a:rPr lang="pl-PL" dirty="0">
                <a:solidFill>
                  <a:schemeClr val="bg1"/>
                </a:solidFill>
                <a:latin typeface="Arial" pitchFamily="34" charset="0"/>
                <a:cs typeface="Arial" pitchFamily="34" charset="0"/>
              </a:rPr>
              <a:t> w przedsiębiorstwach komputerowych, firmach tworzących i eksploatujących elektroniczną aparaturę, urządzenia oraz sprzęt.</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7" name="Prostokąt 16"/>
          <p:cNvSpPr/>
          <p:nvPr/>
        </p:nvSpPr>
        <p:spPr>
          <a:xfrm>
            <a:off x="265251" y="467961"/>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Certyfikaty</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uprawnienia</a:t>
            </a:r>
          </a:p>
        </p:txBody>
      </p:sp>
      <p:sp>
        <p:nvSpPr>
          <p:cNvPr id="30727" name="pole tekstowe 8"/>
          <p:cNvSpPr txBox="1">
            <a:spLocks noChangeArrowheads="1"/>
          </p:cNvSpPr>
          <p:nvPr/>
        </p:nvSpPr>
        <p:spPr bwMode="auto">
          <a:xfrm>
            <a:off x="285750" y="2214563"/>
            <a:ext cx="7742634" cy="4154984"/>
          </a:xfrm>
          <a:prstGeom prst="rect">
            <a:avLst/>
          </a:prstGeom>
          <a:noFill/>
          <a:ln w="9525">
            <a:noFill/>
            <a:miter lim="800000"/>
            <a:headEnd/>
            <a:tailEnd/>
          </a:ln>
        </p:spPr>
        <p:txBody>
          <a:bodyPr wrap="square">
            <a:spAutoFit/>
          </a:bodyPr>
          <a:lstStyle/>
          <a:p>
            <a:pPr>
              <a:lnSpc>
                <a:spcPct val="150000"/>
              </a:lnSpc>
            </a:pPr>
            <a:r>
              <a:rPr lang="pl-PL" sz="1600" dirty="0"/>
              <a:t>ZSEiI współpracuje z firmą CISCO, uzyskał status Lokalnej Akademii Sieciowej CISCO. Zatrudnia instruktorów z uprawnieniami do prowadzenia szkoleń </a:t>
            </a:r>
            <a:br>
              <a:rPr lang="pl-PL" sz="1600" dirty="0"/>
            </a:br>
            <a:r>
              <a:rPr lang="pl-PL" sz="1600" dirty="0"/>
              <a:t>w zakresie kursu IT Essentials. </a:t>
            </a:r>
          </a:p>
          <a:p>
            <a:pPr>
              <a:lnSpc>
                <a:spcPct val="150000"/>
              </a:lnSpc>
            </a:pPr>
            <a:r>
              <a:rPr lang="pl-PL" sz="1600" dirty="0"/>
              <a:t>Każdy uczeń może bezpłatnie uczestniczyć w szkoleniu i po zdaniu końcowego egzaminu otrzymać oficjalny certyfikat CISCO.</a:t>
            </a:r>
          </a:p>
          <a:p>
            <a:pPr>
              <a:lnSpc>
                <a:spcPct val="150000"/>
              </a:lnSpc>
            </a:pPr>
            <a:endParaRPr lang="pl-PL" sz="1600" dirty="0"/>
          </a:p>
          <a:p>
            <a:pPr>
              <a:lnSpc>
                <a:spcPct val="150000"/>
              </a:lnSpc>
            </a:pPr>
            <a:r>
              <a:rPr lang="pl-PL" sz="1600" b="1" dirty="0"/>
              <a:t>Certyfikat IT Essentials zapewnia: </a:t>
            </a:r>
          </a:p>
          <a:p>
            <a:pPr marL="285750" lvl="0" indent="-285750">
              <a:lnSpc>
                <a:spcPct val="150000"/>
              </a:lnSpc>
              <a:buFont typeface="Arial" pitchFamily="34" charset="0"/>
              <a:buChar char="•"/>
            </a:pPr>
            <a:r>
              <a:rPr lang="pl-PL" sz="1600" dirty="0"/>
              <a:t>podwyższenie poziomu umiejętności z zakresu budowy i obsługi komputera, </a:t>
            </a:r>
          </a:p>
          <a:p>
            <a:pPr marL="285750" lvl="0" indent="-285750">
              <a:lnSpc>
                <a:spcPct val="150000"/>
              </a:lnSpc>
              <a:buFont typeface="Arial" pitchFamily="34" charset="0"/>
              <a:buChar char="•"/>
            </a:pPr>
            <a:r>
              <a:rPr lang="pl-PL" sz="1600" dirty="0"/>
              <a:t>posiadanie kwalifikacji uznawanych na świecie,</a:t>
            </a:r>
          </a:p>
          <a:p>
            <a:pPr marL="285750" lvl="0" indent="-285750">
              <a:lnSpc>
                <a:spcPct val="150000"/>
              </a:lnSpc>
              <a:buFont typeface="Arial" pitchFamily="34" charset="0"/>
              <a:buChar char="•"/>
            </a:pPr>
            <a:r>
              <a:rPr lang="pl-PL" sz="1600" dirty="0"/>
              <a:t>poprawę zawodowych perspektyw i mobilności,</a:t>
            </a:r>
          </a:p>
          <a:p>
            <a:pPr marL="285750" indent="-285750">
              <a:lnSpc>
                <a:spcPct val="150000"/>
              </a:lnSpc>
              <a:buFont typeface="Arial" pitchFamily="34" charset="0"/>
              <a:buChar char="•"/>
            </a:pPr>
            <a:r>
              <a:rPr lang="pl-PL" sz="1600" dirty="0"/>
              <a:t>dostęp do materiałów i programów.</a:t>
            </a:r>
          </a:p>
        </p:txBody>
      </p:sp>
      <p:sp>
        <p:nvSpPr>
          <p:cNvPr id="11" name="Tytuł 1"/>
          <p:cNvSpPr txBox="1">
            <a:spLocks/>
          </p:cNvSpPr>
          <p:nvPr/>
        </p:nvSpPr>
        <p:spPr>
          <a:xfrm>
            <a:off x="467544" y="1490489"/>
            <a:ext cx="7033393"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Lokalna Akademia Sieciowa CISCO</a:t>
            </a:r>
          </a:p>
        </p:txBody>
      </p:sp>
      <p:pic>
        <p:nvPicPr>
          <p:cNvPr id="2" name="Picture 2" descr="C:\Users\technikum\Desktop\6.png"/>
          <p:cNvPicPr>
            <a:picLocks noChangeAspect="1" noChangeArrowheads="1"/>
          </p:cNvPicPr>
          <p:nvPr/>
        </p:nvPicPr>
        <p:blipFill>
          <a:blip r:embed="rId3" cstate="print"/>
          <a:srcRect/>
          <a:stretch>
            <a:fillRect/>
          </a:stretch>
        </p:blipFill>
        <p:spPr bwMode="auto">
          <a:xfrm>
            <a:off x="5256076" y="5589240"/>
            <a:ext cx="2916324" cy="1296144"/>
          </a:xfrm>
          <a:prstGeom prst="rect">
            <a:avLst/>
          </a:prstGeom>
          <a:noFill/>
        </p:spPr>
      </p:pic>
      <p:pic>
        <p:nvPicPr>
          <p:cNvPr id="10" name="Obraz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3" name="Prostokąt 12"/>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Tree>
    <p:extLst>
      <p:ext uri="{BB962C8B-B14F-4D97-AF65-F5344CB8AC3E}">
        <p14:creationId xmlns="" xmlns:p14="http://schemas.microsoft.com/office/powerpoint/2010/main" val="15152471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descr="serwerownia.jpg"/>
          <p:cNvPicPr>
            <a:picLocks noGrp="1" noChangeAspect="1"/>
          </p:cNvPicPr>
          <p:nvPr>
            <p:ph type="pic" sz="quarter" idx="10"/>
          </p:nvPr>
        </p:nvPicPr>
        <p:blipFill>
          <a:blip r:embed="rId2" cstate="print"/>
          <a:srcRect l="15595" r="15595"/>
          <a:stretch>
            <a:fillRect/>
          </a:stretch>
        </p:blipFill>
        <p:spPr>
          <a:xfrm>
            <a:off x="251520" y="2335686"/>
            <a:ext cx="3043064" cy="4261666"/>
          </a:xfrm>
        </p:spPr>
      </p:pic>
      <p:sp>
        <p:nvSpPr>
          <p:cNvPr id="3" name="Symbol zastępczy tekstu 2"/>
          <p:cNvSpPr>
            <a:spLocks noGrp="1"/>
          </p:cNvSpPr>
          <p:nvPr>
            <p:ph type="body" sz="quarter" idx="11"/>
          </p:nvPr>
        </p:nvSpPr>
        <p:spPr>
          <a:xfrm>
            <a:off x="3419872" y="2276872"/>
            <a:ext cx="4608512" cy="4248472"/>
          </a:xfrm>
        </p:spPr>
        <p:txBody>
          <a:bodyPr>
            <a:normAutofit lnSpcReduction="10000"/>
          </a:bodyPr>
          <a:lstStyle/>
          <a:p>
            <a:pPr>
              <a:lnSpc>
                <a:spcPct val="150000"/>
              </a:lnSpc>
            </a:pPr>
            <a:r>
              <a:rPr lang="pl-PL" sz="1600" dirty="0">
                <a:latin typeface="Arial" pitchFamily="34" charset="0"/>
                <a:cs typeface="Arial" pitchFamily="34" charset="0"/>
              </a:rPr>
              <a:t>Kurs obejmuje szeroki zakres zagadnień związanych z obsługą sieci komputerowych, </a:t>
            </a:r>
            <a:br>
              <a:rPr lang="pl-PL" sz="1600" dirty="0">
                <a:latin typeface="Arial" pitchFamily="34" charset="0"/>
                <a:cs typeface="Arial" pitchFamily="34" charset="0"/>
              </a:rPr>
            </a:br>
            <a:r>
              <a:rPr lang="pl-PL" sz="1600" dirty="0">
                <a:latin typeface="Arial" pitchFamily="34" charset="0"/>
                <a:cs typeface="Arial" pitchFamily="34" charset="0"/>
              </a:rPr>
              <a:t>od podstaw do zaawansowanych aplikacji i usług teleinformatycznych/telekomunikacyjnych.</a:t>
            </a:r>
          </a:p>
          <a:p>
            <a:pPr>
              <a:lnSpc>
                <a:spcPct val="150000"/>
              </a:lnSpc>
            </a:pPr>
            <a:r>
              <a:rPr lang="pl-PL" sz="1600" dirty="0">
                <a:latin typeface="Arial" pitchFamily="34" charset="0"/>
                <a:cs typeface="Arial" pitchFamily="34" charset="0"/>
              </a:rPr>
              <a:t/>
            </a:r>
            <a:br>
              <a:rPr lang="pl-PL" sz="1600" dirty="0">
                <a:latin typeface="Arial" pitchFamily="34" charset="0"/>
                <a:cs typeface="Arial" pitchFamily="34" charset="0"/>
              </a:rPr>
            </a:br>
            <a:r>
              <a:rPr lang="pl-PL" sz="1600" dirty="0">
                <a:latin typeface="Arial" pitchFamily="34" charset="0"/>
                <a:cs typeface="Arial" pitchFamily="34" charset="0"/>
              </a:rPr>
              <a:t>Certyfikat </a:t>
            </a:r>
            <a:r>
              <a:rPr lang="pl-PL" sz="1600" b="1" dirty="0">
                <a:latin typeface="Arial" pitchFamily="34" charset="0"/>
                <a:cs typeface="Arial" pitchFamily="34" charset="0"/>
              </a:rPr>
              <a:t>CCNA </a:t>
            </a:r>
            <a:r>
              <a:rPr lang="pl-PL" sz="1600" b="1" dirty="0" err="1">
                <a:latin typeface="Arial" pitchFamily="34" charset="0"/>
                <a:cs typeface="Arial" pitchFamily="34" charset="0"/>
              </a:rPr>
              <a:t>R&amp;S</a:t>
            </a:r>
            <a:r>
              <a:rPr lang="pl-PL" sz="1600" b="1" dirty="0">
                <a:latin typeface="Arial" pitchFamily="34" charset="0"/>
                <a:cs typeface="Arial" pitchFamily="34" charset="0"/>
              </a:rPr>
              <a:t> </a:t>
            </a:r>
            <a:r>
              <a:rPr lang="pl-PL" sz="1600" dirty="0">
                <a:latin typeface="Arial" pitchFamily="34" charset="0"/>
                <a:cs typeface="Arial" pitchFamily="34" charset="0"/>
              </a:rPr>
              <a:t>- potwierdza specjalistyczną wiedzę techniczną </a:t>
            </a:r>
            <a:r>
              <a:rPr lang="pl-PL" sz="1600" dirty="0" smtClean="0">
                <a:latin typeface="Arial" pitchFamily="34" charset="0"/>
                <a:cs typeface="Arial" pitchFamily="34" charset="0"/>
              </a:rPr>
              <a:t>oraz </a:t>
            </a:r>
            <a:r>
              <a:rPr lang="pl-PL" sz="1600" dirty="0">
                <a:latin typeface="Arial" pitchFamily="34" charset="0"/>
                <a:cs typeface="Arial" pitchFamily="34" charset="0"/>
              </a:rPr>
              <a:t>umiejętności praktyczne w zakresie instalacji, okablowania strukturalnego, konfiguracji </a:t>
            </a:r>
            <a:br>
              <a:rPr lang="pl-PL" sz="1600" dirty="0">
                <a:latin typeface="Arial" pitchFamily="34" charset="0"/>
                <a:cs typeface="Arial" pitchFamily="34" charset="0"/>
              </a:rPr>
            </a:br>
            <a:r>
              <a:rPr lang="pl-PL" sz="1600" dirty="0">
                <a:latin typeface="Arial" pitchFamily="34" charset="0"/>
                <a:cs typeface="Arial" pitchFamily="34" charset="0"/>
              </a:rPr>
              <a:t>i zarządzania średniej wielkości sieciami teleinformatycznymi/telekomunikacyjnymi.</a:t>
            </a:r>
          </a:p>
        </p:txBody>
      </p:sp>
      <p:sp>
        <p:nvSpPr>
          <p:cNvPr id="5" name="Prostokąt 4"/>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6" name="Prostokąt 5"/>
          <p:cNvSpPr/>
          <p:nvPr/>
        </p:nvSpPr>
        <p:spPr>
          <a:xfrm>
            <a:off x="265251" y="467961"/>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Certyfikaty</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uprawnienia</a:t>
            </a:r>
          </a:p>
        </p:txBody>
      </p:sp>
      <p:sp>
        <p:nvSpPr>
          <p:cNvPr id="9" name="Tytuł 1"/>
          <p:cNvSpPr txBox="1">
            <a:spLocks/>
          </p:cNvSpPr>
          <p:nvPr/>
        </p:nvSpPr>
        <p:spPr>
          <a:xfrm>
            <a:off x="467544" y="1490489"/>
            <a:ext cx="7033393"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CCNA Routing and Switching</a:t>
            </a:r>
          </a:p>
        </p:txBody>
      </p:sp>
      <p:pic>
        <p:nvPicPr>
          <p:cNvPr id="8" name="Obraz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0" name="Prostokąt 9"/>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sz="quarter" idx="11"/>
          </p:nvPr>
        </p:nvSpPr>
        <p:spPr>
          <a:xfrm>
            <a:off x="323528" y="3140968"/>
            <a:ext cx="4608512" cy="3240360"/>
          </a:xfrm>
        </p:spPr>
        <p:txBody>
          <a:bodyPr>
            <a:noAutofit/>
          </a:bodyPr>
          <a:lstStyle/>
          <a:p>
            <a:pPr>
              <a:lnSpc>
                <a:spcPct val="150000"/>
              </a:lnSpc>
            </a:pPr>
            <a:r>
              <a:rPr lang="pl-PL" sz="1700" dirty="0">
                <a:latin typeface="Arial" pitchFamily="34" charset="0"/>
                <a:cs typeface="Arial" pitchFamily="34" charset="0"/>
              </a:rPr>
              <a:t>Elektronik uzyskał autoryzację </a:t>
            </a:r>
            <a:r>
              <a:rPr lang="pl-PL" sz="1700" b="1" dirty="0">
                <a:latin typeface="Arial" pitchFamily="34" charset="0"/>
                <a:cs typeface="Arial" pitchFamily="34" charset="0"/>
              </a:rPr>
              <a:t>AUTHORIZED CERTIPORT TESTING CENTER,</a:t>
            </a:r>
            <a:r>
              <a:rPr lang="pl-PL" sz="1700" dirty="0">
                <a:latin typeface="Arial" pitchFamily="34" charset="0"/>
                <a:cs typeface="Arial" pitchFamily="34" charset="0"/>
              </a:rPr>
              <a:t> </a:t>
            </a:r>
          </a:p>
          <a:p>
            <a:pPr>
              <a:lnSpc>
                <a:spcPct val="150000"/>
              </a:lnSpc>
            </a:pPr>
            <a:r>
              <a:rPr lang="pl-PL" sz="1700" dirty="0">
                <a:latin typeface="Arial" pitchFamily="34" charset="0"/>
                <a:cs typeface="Arial" pitchFamily="34" charset="0"/>
              </a:rPr>
              <a:t>stając się ośrodkiem egzaminacyjnym technologii IT, w którym można zdawać egzaminy udostępniane przez firmę </a:t>
            </a:r>
            <a:r>
              <a:rPr lang="pl-PL" sz="1700" b="1" dirty="0">
                <a:latin typeface="Arial" pitchFamily="34" charset="0"/>
                <a:cs typeface="Arial" pitchFamily="34" charset="0"/>
              </a:rPr>
              <a:t>Certiport </a:t>
            </a:r>
            <a:r>
              <a:rPr lang="pl-PL" sz="1700" dirty="0">
                <a:latin typeface="Arial" pitchFamily="34" charset="0"/>
                <a:cs typeface="Arial" pitchFamily="34" charset="0"/>
              </a:rPr>
              <a:t>(dostawca uznawanych na całym świecie certyfikacji w zakresie IT).</a:t>
            </a:r>
          </a:p>
        </p:txBody>
      </p:sp>
      <p:sp>
        <p:nvSpPr>
          <p:cNvPr id="5" name="Prostokąt 4"/>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6" name="Prostokąt 5"/>
          <p:cNvSpPr/>
          <p:nvPr/>
        </p:nvSpPr>
        <p:spPr>
          <a:xfrm>
            <a:off x="265251" y="467961"/>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Certyfikaty</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uprawnienia</a:t>
            </a:r>
          </a:p>
        </p:txBody>
      </p:sp>
      <p:pic>
        <p:nvPicPr>
          <p:cNvPr id="8" name="Obraz 7" descr="certiport.png"/>
          <p:cNvPicPr>
            <a:picLocks noChangeAspect="1"/>
          </p:cNvPicPr>
          <p:nvPr/>
        </p:nvPicPr>
        <p:blipFill>
          <a:blip r:embed="rId2" cstate="print"/>
          <a:srcRect l="5061" t="10321" r="3666" b="7109"/>
          <a:stretch>
            <a:fillRect/>
          </a:stretch>
        </p:blipFill>
        <p:spPr>
          <a:xfrm>
            <a:off x="251520" y="1268760"/>
            <a:ext cx="4536504" cy="1728192"/>
          </a:xfrm>
          <a:prstGeom prst="rect">
            <a:avLst/>
          </a:prstGeom>
        </p:spPr>
      </p:pic>
      <p:sp>
        <p:nvSpPr>
          <p:cNvPr id="11" name="pole tekstowe 10"/>
          <p:cNvSpPr txBox="1"/>
          <p:nvPr/>
        </p:nvSpPr>
        <p:spPr>
          <a:xfrm>
            <a:off x="5076056" y="1412776"/>
            <a:ext cx="3024336" cy="5278368"/>
          </a:xfrm>
          <a:prstGeom prst="rect">
            <a:avLst/>
          </a:prstGeom>
          <a:noFill/>
        </p:spPr>
        <p:txBody>
          <a:bodyPr wrap="square" rtlCol="0">
            <a:spAutoFit/>
          </a:bodyPr>
          <a:lstStyle/>
          <a:p>
            <a:r>
              <a:rPr lang="pl-PL" sz="1450" b="1" dirty="0">
                <a:solidFill>
                  <a:srgbClr val="92D050"/>
                </a:solidFill>
              </a:rPr>
              <a:t>Microsoft Office Specialist</a:t>
            </a:r>
            <a:r>
              <a:rPr lang="pl-PL" sz="1450" dirty="0">
                <a:solidFill>
                  <a:srgbClr val="92D050"/>
                </a:solidFill>
              </a:rPr>
              <a:t> </a:t>
            </a:r>
            <a:r>
              <a:rPr lang="pl-PL" sz="1450" dirty="0"/>
              <a:t>- specjalistyczne egzaminy Microsoft Office. </a:t>
            </a:r>
          </a:p>
          <a:p>
            <a:r>
              <a:rPr lang="pl-PL" sz="1450" b="1" dirty="0">
                <a:solidFill>
                  <a:srgbClr val="92D050"/>
                </a:solidFill>
              </a:rPr>
              <a:t>Microsoft Technology Associate</a:t>
            </a:r>
            <a:r>
              <a:rPr lang="pl-PL" sz="1450" dirty="0">
                <a:solidFill>
                  <a:srgbClr val="92D050"/>
                </a:solidFill>
              </a:rPr>
              <a:t> </a:t>
            </a:r>
            <a:r>
              <a:rPr lang="pl-PL" sz="1450" dirty="0"/>
              <a:t>- pakiet 11 certyfikacji technologicznych pierwszego stopnia. </a:t>
            </a:r>
          </a:p>
          <a:p>
            <a:r>
              <a:rPr lang="pl-PL" sz="1450" b="1" dirty="0">
                <a:solidFill>
                  <a:srgbClr val="92D050"/>
                </a:solidFill>
              </a:rPr>
              <a:t>Adobe Certified Associate</a:t>
            </a:r>
            <a:r>
              <a:rPr lang="pl-PL" sz="1450" dirty="0">
                <a:solidFill>
                  <a:srgbClr val="92D050"/>
                </a:solidFill>
              </a:rPr>
              <a:t> </a:t>
            </a:r>
            <a:r>
              <a:rPr lang="pl-PL" sz="1450" dirty="0"/>
              <a:t>- certyfikat podstawowych umiejętności z: Photoshop, Dreamweaver, Flash.</a:t>
            </a:r>
          </a:p>
          <a:p>
            <a:r>
              <a:rPr lang="pl-PL" sz="1450" b="1" dirty="0">
                <a:solidFill>
                  <a:srgbClr val="92D050"/>
                </a:solidFill>
              </a:rPr>
              <a:t>CompTIA </a:t>
            </a:r>
            <a:r>
              <a:rPr lang="pl-PL" sz="1450" dirty="0"/>
              <a:t> - podstawowy certyfikat w zakresie kluczowych umiejętności dot. IT.</a:t>
            </a:r>
          </a:p>
          <a:p>
            <a:r>
              <a:rPr lang="pl-PL" sz="1450" b="1" dirty="0">
                <a:solidFill>
                  <a:srgbClr val="92D050"/>
                </a:solidFill>
              </a:rPr>
              <a:t>IC3</a:t>
            </a:r>
            <a:r>
              <a:rPr lang="pl-PL" sz="1450" dirty="0"/>
              <a:t> (Internet and Computing Core Certification) - podstawowy certyfikat w zakresie Internetu </a:t>
            </a:r>
            <a:br>
              <a:rPr lang="pl-PL" sz="1450" dirty="0"/>
            </a:br>
            <a:r>
              <a:rPr lang="pl-PL" sz="1450" dirty="0"/>
              <a:t>i pracy na komputerze.</a:t>
            </a:r>
          </a:p>
          <a:p>
            <a:r>
              <a:rPr lang="pl-PL" sz="1450" b="1" dirty="0">
                <a:solidFill>
                  <a:srgbClr val="92D050"/>
                </a:solidFill>
              </a:rPr>
              <a:t>Autodesk Certified User</a:t>
            </a:r>
            <a:r>
              <a:rPr lang="pl-PL" sz="1450" dirty="0">
                <a:solidFill>
                  <a:srgbClr val="92D050"/>
                </a:solidFill>
              </a:rPr>
              <a:t> </a:t>
            </a:r>
            <a:r>
              <a:rPr lang="pl-PL" sz="1450" dirty="0"/>
              <a:t>– certyfikat podstawowych umiejętności z Autodesk </a:t>
            </a:r>
            <a:r>
              <a:rPr lang="pl-PL" sz="1450" dirty="0" err="1"/>
              <a:t>Inventor</a:t>
            </a:r>
            <a:r>
              <a:rPr lang="pl-PL" sz="1450" dirty="0"/>
              <a:t> </a:t>
            </a:r>
            <a:br>
              <a:rPr lang="pl-PL" sz="1450" dirty="0"/>
            </a:br>
            <a:r>
              <a:rPr lang="pl-PL" sz="1450" dirty="0"/>
              <a:t>i AutoCAD.</a:t>
            </a:r>
          </a:p>
          <a:p>
            <a:endParaRPr lang="pl-PL" dirty="0"/>
          </a:p>
        </p:txBody>
      </p:sp>
      <p:pic>
        <p:nvPicPr>
          <p:cNvPr id="9" name="Obraz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0" name="Prostokąt 9"/>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265251" y="467961"/>
            <a:ext cx="7776864" cy="646331"/>
          </a:xfrm>
          <a:prstGeom prst="rect">
            <a:avLst/>
          </a:prstGeom>
        </p:spPr>
        <p:txBody>
          <a:bodyPr wrap="square">
            <a:spAutoFit/>
          </a:bodyPr>
          <a:lstStyle/>
          <a:p>
            <a:pPr algn="ct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Certyfikaty</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uprawnienia</a:t>
            </a:r>
          </a:p>
        </p:txBody>
      </p:sp>
      <p:sp>
        <p:nvSpPr>
          <p:cNvPr id="30726"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Tytuł 1"/>
          <p:cNvSpPr txBox="1">
            <a:spLocks/>
          </p:cNvSpPr>
          <p:nvPr/>
        </p:nvSpPr>
        <p:spPr>
          <a:xfrm>
            <a:off x="0" y="1484784"/>
            <a:ext cx="8164373"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 Kurs SEP-owski do 1kV</a:t>
            </a:r>
          </a:p>
        </p:txBody>
      </p:sp>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60232" y="5431110"/>
            <a:ext cx="1238250" cy="12382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Prostokąt 1"/>
          <p:cNvSpPr/>
          <p:nvPr/>
        </p:nvSpPr>
        <p:spPr>
          <a:xfrm>
            <a:off x="467544" y="2650580"/>
            <a:ext cx="7272808" cy="3785652"/>
          </a:xfrm>
          <a:prstGeom prst="rect">
            <a:avLst/>
          </a:prstGeom>
        </p:spPr>
        <p:txBody>
          <a:bodyPr wrap="square">
            <a:spAutoFit/>
          </a:bodyPr>
          <a:lstStyle/>
          <a:p>
            <a:pPr>
              <a:lnSpc>
                <a:spcPct val="150000"/>
              </a:lnSpc>
            </a:pPr>
            <a:r>
              <a:rPr lang="pl-PL" sz="2000" dirty="0"/>
              <a:t>Uczniowie „Elektronika” mają możliwość zdobycia uprawnień do wykonywania, eksploatacji i pomiarów sieci elektroenergetycznych i urządzeń elektrycznych do napięcia 1000V tzw. uprawnienia SEP do 1kV. </a:t>
            </a:r>
          </a:p>
          <a:p>
            <a:pPr>
              <a:lnSpc>
                <a:spcPct val="150000"/>
              </a:lnSpc>
            </a:pPr>
            <a:r>
              <a:rPr lang="pl-PL" sz="2000" dirty="0"/>
              <a:t/>
            </a:r>
            <a:br>
              <a:rPr lang="pl-PL" sz="2000" dirty="0"/>
            </a:br>
            <a:r>
              <a:rPr lang="pl-PL" sz="2000" dirty="0"/>
              <a:t>Są to umiejętności oczekiwane przez pracodawców, </a:t>
            </a:r>
            <a:br>
              <a:rPr lang="pl-PL" sz="2000" dirty="0"/>
            </a:br>
            <a:r>
              <a:rPr lang="pl-PL" sz="2000" dirty="0"/>
              <a:t>które zwiększają szanse absolwentów na znalezienie interesującej pracy. </a:t>
            </a:r>
          </a:p>
        </p:txBody>
      </p:sp>
      <p:pic>
        <p:nvPicPr>
          <p:cNvPr id="10" name="Obraz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7388568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s_0005.jpg"/>
          <p:cNvPicPr>
            <a:picLocks noChangeAspect="1"/>
          </p:cNvPicPr>
          <p:nvPr/>
        </p:nvPicPr>
        <p:blipFill>
          <a:blip r:embed="rId3" cstate="print"/>
          <a:stretch>
            <a:fillRect/>
          </a:stretch>
        </p:blipFill>
        <p:spPr>
          <a:xfrm>
            <a:off x="0" y="1124744"/>
            <a:ext cx="8187826" cy="5589241"/>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179512" y="44624"/>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Kompleks</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audytoryjno</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konferencyjny</a:t>
            </a:r>
          </a:p>
        </p:txBody>
      </p:sp>
      <p:sp>
        <p:nvSpPr>
          <p:cNvPr id="15" name="Rectangle 38"/>
          <p:cNvSpPr>
            <a:spLocks noChangeArrowheads="1"/>
          </p:cNvSpPr>
          <p:nvPr/>
        </p:nvSpPr>
        <p:spPr bwMode="auto">
          <a:xfrm>
            <a:off x="285720" y="1428736"/>
            <a:ext cx="4932363" cy="677108"/>
          </a:xfrm>
          <a:prstGeom prst="rect">
            <a:avLst/>
          </a:prstGeom>
          <a:noFill/>
          <a:ln w="9525">
            <a:noFill/>
            <a:miter lim="800000"/>
            <a:headEnd/>
            <a:tailEnd/>
          </a:ln>
          <a:effectLst/>
        </p:spPr>
        <p:txBody>
          <a:bodyPr>
            <a:spAutoFit/>
          </a:bodyPr>
          <a:lstStyle/>
          <a:p>
            <a:pPr fontAlgn="auto">
              <a:spcBef>
                <a:spcPts val="0"/>
              </a:spcBef>
              <a:spcAft>
                <a:spcPts val="0"/>
              </a:spcAft>
              <a:buFontTx/>
              <a:buChar char="•"/>
              <a:defRPr/>
            </a:pPr>
            <a:r>
              <a:rPr lang="pl-PL" sz="2000" dirty="0">
                <a:solidFill>
                  <a:schemeClr val="tx1">
                    <a:lumMod val="75000"/>
                    <a:lumOff val="25000"/>
                  </a:schemeClr>
                </a:solidFill>
                <a:latin typeface="+mj-lt"/>
                <a:cs typeface="+mn-cs"/>
              </a:rPr>
              <a:t> </a:t>
            </a:r>
            <a:endParaRPr lang="pl-PL" sz="1400" dirty="0">
              <a:solidFill>
                <a:srgbClr val="FFFFFF"/>
              </a:solidFill>
              <a:latin typeface="Lucida Sans Unicode" pitchFamily="34" charset="0"/>
              <a:cs typeface="+mn-cs"/>
            </a:endParaRPr>
          </a:p>
          <a:p>
            <a:pPr fontAlgn="auto">
              <a:spcBef>
                <a:spcPts val="0"/>
              </a:spcBef>
              <a:spcAft>
                <a:spcPts val="0"/>
              </a:spcAft>
              <a:buFontTx/>
              <a:buChar char="-"/>
              <a:defRPr/>
            </a:pPr>
            <a:endParaRPr lang="pl-PL" b="1" dirty="0">
              <a:solidFill>
                <a:srgbClr val="FFFFFF"/>
              </a:solidFill>
              <a:latin typeface="+mn-lt"/>
              <a:cs typeface="+mn-cs"/>
            </a:endParaRPr>
          </a:p>
        </p:txBody>
      </p:sp>
      <p:pic>
        <p:nvPicPr>
          <p:cNvPr id="14" name="Obraz 13" descr="audio.jpg"/>
          <p:cNvPicPr>
            <a:picLocks noChangeAspect="1"/>
          </p:cNvPicPr>
          <p:nvPr/>
        </p:nvPicPr>
        <p:blipFill>
          <a:blip r:embed="rId4" cstate="print"/>
          <a:stretch>
            <a:fillRect/>
          </a:stretch>
        </p:blipFill>
        <p:spPr>
          <a:xfrm>
            <a:off x="4090717" y="4040413"/>
            <a:ext cx="3845620" cy="2592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Prostokąt 8"/>
          <p:cNvSpPr/>
          <p:nvPr/>
        </p:nvSpPr>
        <p:spPr>
          <a:xfrm>
            <a:off x="3995936" y="1398835"/>
            <a:ext cx="3960440" cy="2462213"/>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fontAlgn="auto">
              <a:spcBef>
                <a:spcPts val="0"/>
              </a:spcBef>
              <a:spcAft>
                <a:spcPts val="0"/>
              </a:spcAft>
              <a:defRPr/>
            </a:pPr>
            <a:r>
              <a:rPr lang="pl-PL" sz="2200" dirty="0">
                <a:solidFill>
                  <a:schemeClr val="bg1"/>
                </a:solidFill>
              </a:rPr>
              <a:t>duża aula szkolna z balkonem - 600 miejsc</a:t>
            </a:r>
            <a:br>
              <a:rPr lang="pl-PL" sz="2200" dirty="0">
                <a:solidFill>
                  <a:schemeClr val="bg1"/>
                </a:solidFill>
              </a:rPr>
            </a:br>
            <a:endParaRPr lang="pl-PL" sz="2200" dirty="0">
              <a:solidFill>
                <a:schemeClr val="bg1"/>
              </a:solidFill>
            </a:endParaRPr>
          </a:p>
          <a:p>
            <a:pPr fontAlgn="auto">
              <a:spcBef>
                <a:spcPts val="0"/>
              </a:spcBef>
              <a:spcAft>
                <a:spcPts val="0"/>
              </a:spcAft>
              <a:defRPr/>
            </a:pPr>
            <a:r>
              <a:rPr lang="pl-PL" sz="2200" dirty="0">
                <a:solidFill>
                  <a:schemeClr val="bg1"/>
                </a:solidFill>
              </a:rPr>
              <a:t> audytorium - 98 miejsc</a:t>
            </a:r>
            <a:br>
              <a:rPr lang="pl-PL" sz="2200" dirty="0">
                <a:solidFill>
                  <a:schemeClr val="bg1"/>
                </a:solidFill>
              </a:rPr>
            </a:br>
            <a:endParaRPr lang="pl-PL" sz="2200" dirty="0">
              <a:solidFill>
                <a:schemeClr val="bg1"/>
              </a:solidFill>
            </a:endParaRPr>
          </a:p>
          <a:p>
            <a:pPr fontAlgn="auto">
              <a:spcBef>
                <a:spcPts val="0"/>
              </a:spcBef>
              <a:spcAft>
                <a:spcPts val="0"/>
              </a:spcAft>
              <a:defRPr/>
            </a:pPr>
            <a:r>
              <a:rPr lang="pl-PL" sz="2200" dirty="0">
                <a:solidFill>
                  <a:schemeClr val="bg1"/>
                </a:solidFill>
              </a:rPr>
              <a:t> sala konferencyjna - 50 miejsc</a:t>
            </a:r>
          </a:p>
        </p:txBody>
      </p:sp>
      <p:pic>
        <p:nvPicPr>
          <p:cNvPr id="11" name="Obraz 10" descr="s_0075.jpg"/>
          <p:cNvPicPr>
            <a:picLocks noChangeAspect="1"/>
          </p:cNvPicPr>
          <p:nvPr/>
        </p:nvPicPr>
        <p:blipFill>
          <a:blip r:embed="rId5" cstate="print"/>
          <a:stretch>
            <a:fillRect/>
          </a:stretch>
        </p:blipFill>
        <p:spPr>
          <a:xfrm>
            <a:off x="281908" y="1391638"/>
            <a:ext cx="3455914" cy="259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descr="s_0074.jpg"/>
          <p:cNvPicPr>
            <a:picLocks noChangeAspect="1"/>
          </p:cNvPicPr>
          <p:nvPr/>
        </p:nvPicPr>
        <p:blipFill>
          <a:blip r:embed="rId6" cstate="print"/>
          <a:stretch>
            <a:fillRect/>
          </a:stretch>
        </p:blipFill>
        <p:spPr>
          <a:xfrm>
            <a:off x="131587" y="4106937"/>
            <a:ext cx="3767017" cy="2514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az 1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7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052736"/>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282339"/>
            <a:ext cx="7072362" cy="646331"/>
          </a:xfrm>
          <a:prstGeom prst="rect">
            <a:avLst/>
          </a:prstGeom>
        </p:spPr>
        <p:txBody>
          <a:bodyPr>
            <a:spAutoFit/>
          </a:bodyPr>
          <a:lstStyle/>
          <a:p>
            <a:pPr algn="ctr" fontAlgn="auto">
              <a:spcBef>
                <a:spcPts val="0"/>
              </a:spcBef>
              <a:spcAft>
                <a:spcPts val="0"/>
              </a:spcAft>
              <a:defRPr/>
            </a:pP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Technikum 5 –letnie </a:t>
            </a:r>
            <a:r>
              <a:rPr lang="pl-PL" sz="20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 szkole podstawowej)</a:t>
            </a:r>
            <a:endParaRPr lang="pl-PL" sz="20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graphicFrame>
        <p:nvGraphicFramePr>
          <p:cNvPr id="2" name="Tabela 1"/>
          <p:cNvGraphicFramePr>
            <a:graphicFrameLocks noGrp="1"/>
          </p:cNvGraphicFramePr>
          <p:nvPr>
            <p:extLst>
              <p:ext uri="{D42A27DB-BD31-4B8C-83A1-F6EECF244321}">
                <p14:modId xmlns="" xmlns:p14="http://schemas.microsoft.com/office/powerpoint/2010/main" val="2711608112"/>
              </p:ext>
            </p:extLst>
          </p:nvPr>
        </p:nvGraphicFramePr>
        <p:xfrm>
          <a:off x="0" y="1124744"/>
          <a:ext cx="8100392" cy="5661502"/>
        </p:xfrm>
        <a:graphic>
          <a:graphicData uri="http://schemas.openxmlformats.org/drawingml/2006/table">
            <a:tbl>
              <a:tblPr firstRow="1" firstCol="1" bandRow="1">
                <a:tableStyleId>{5C22544A-7EE6-4342-B048-85BDC9FD1C3A}</a:tableStyleId>
              </a:tblPr>
              <a:tblGrid>
                <a:gridCol w="2159459">
                  <a:extLst>
                    <a:ext uri="{9D8B030D-6E8A-4147-A177-3AD203B41FA5}">
                      <a16:colId xmlns="" xmlns:a16="http://schemas.microsoft.com/office/drawing/2014/main" val="20000"/>
                    </a:ext>
                  </a:extLst>
                </a:gridCol>
                <a:gridCol w="5940933">
                  <a:extLst>
                    <a:ext uri="{9D8B030D-6E8A-4147-A177-3AD203B41FA5}">
                      <a16:colId xmlns="" xmlns:a16="http://schemas.microsoft.com/office/drawing/2014/main" val="20001"/>
                    </a:ext>
                  </a:extLst>
                </a:gridCol>
              </a:tblGrid>
              <a:tr h="719848">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ZAWÓD</a:t>
                      </a:r>
                    </a:p>
                    <a:p>
                      <a:pPr algn="ctr">
                        <a:lnSpc>
                          <a:spcPct val="115000"/>
                        </a:lnSpc>
                        <a:spcAft>
                          <a:spcPts val="0"/>
                        </a:spcAft>
                      </a:pPr>
                      <a:endParaRPr lang="pl-PL"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KWALIFIKACJE</a:t>
                      </a:r>
                      <a:endParaRPr lang="pl-PL" sz="1400" dirty="0">
                        <a:effectLst/>
                        <a:latin typeface="Arial" pitchFamily="34" charset="0"/>
                        <a:ea typeface="Calibri"/>
                        <a:cs typeface="Arial" pitchFamily="34" charset="0"/>
                      </a:endParaRPr>
                    </a:p>
                  </a:txBody>
                  <a:tcPr marL="68580" marR="68580" marT="0" marB="0"/>
                </a:tc>
                <a:extLst>
                  <a:ext uri="{0D108BD9-81ED-4DB2-BD59-A6C34878D82A}">
                    <a16:rowId xmlns="" xmlns:a16="http://schemas.microsoft.com/office/drawing/2014/main" val="10000"/>
                  </a:ext>
                </a:extLst>
              </a:tr>
              <a:tr h="1280132">
                <a:tc>
                  <a:txBody>
                    <a:bodyPr/>
                    <a:lstStyle/>
                    <a:p>
                      <a:pPr>
                        <a:lnSpc>
                          <a:spcPct val="115000"/>
                        </a:lnSpc>
                        <a:spcAft>
                          <a:spcPts val="0"/>
                        </a:spcAft>
                      </a:pPr>
                      <a:r>
                        <a:rPr lang="pl-PL" sz="1400" dirty="0" smtClean="0">
                          <a:effectLst/>
                          <a:latin typeface="Arial" pitchFamily="34" charset="0"/>
                          <a:cs typeface="Arial" pitchFamily="34" charset="0"/>
                        </a:rPr>
                        <a:t>Technik </a:t>
                      </a:r>
                      <a:r>
                        <a:rPr lang="pl-PL" sz="1400" dirty="0">
                          <a:effectLst/>
                          <a:latin typeface="Arial" pitchFamily="34" charset="0"/>
                          <a:cs typeface="Arial" pitchFamily="34" charset="0"/>
                        </a:rPr>
                        <a:t>automatyk</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Montaż, uruchamianie i obsługiwanie układów automatyki przemysłowej</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pl-PL" sz="1400" kern="1200" dirty="0" smtClean="0">
                        <a:solidFill>
                          <a:schemeClr val="dk1"/>
                        </a:solidFill>
                        <a:latin typeface="Arial" pitchFamily="34" charset="0"/>
                        <a:ea typeface="+mn-ea"/>
                        <a:cs typeface="Arial"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Eksploatacja układów automatyki przemysłowej</a:t>
                      </a:r>
                    </a:p>
                  </a:txBody>
                  <a:tcPr marL="68580" marR="68580" marT="0" marB="0" anchor="ctr"/>
                </a:tc>
                <a:extLst>
                  <a:ext uri="{0D108BD9-81ED-4DB2-BD59-A6C34878D82A}">
                    <a16:rowId xmlns="" xmlns:a16="http://schemas.microsoft.com/office/drawing/2014/main" val="10001"/>
                  </a:ext>
                </a:extLst>
              </a:tr>
              <a:tr h="122846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pl-PL" sz="1400" dirty="0">
                          <a:effectLst/>
                          <a:latin typeface="Arial" pitchFamily="34" charset="0"/>
                          <a:cs typeface="Arial" pitchFamily="34" charset="0"/>
                        </a:rPr>
                        <a:t>Technik </a:t>
                      </a:r>
                      <a:r>
                        <a:rPr lang="pl-PL" sz="1400" dirty="0" smtClean="0">
                          <a:effectLst/>
                          <a:latin typeface="Arial" pitchFamily="34" charset="0"/>
                          <a:cs typeface="Arial" pitchFamily="34" charset="0"/>
                        </a:rPr>
                        <a:t>elektronik</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Montaż oraz instalowanie układów i urządzeń elektronicznych</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pl-PL" sz="1400" kern="1200" dirty="0" smtClean="0">
                        <a:solidFill>
                          <a:schemeClr val="dk1"/>
                        </a:solidFill>
                        <a:latin typeface="Arial" pitchFamily="34" charset="0"/>
                        <a:ea typeface="+mn-ea"/>
                        <a:cs typeface="Arial"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Eksploatacja urządzeń elektronicznych</a:t>
                      </a:r>
                      <a:endParaRPr kumimoji="0" lang="pl-PL" sz="1400" kern="1200" dirty="0">
                        <a:solidFill>
                          <a:schemeClr val="dk1"/>
                        </a:solidFill>
                        <a:latin typeface="Arial" pitchFamily="34" charset="0"/>
                        <a:ea typeface="+mn-ea"/>
                        <a:cs typeface="Arial" pitchFamily="34" charset="0"/>
                      </a:endParaRPr>
                    </a:p>
                  </a:txBody>
                  <a:tcPr marL="68580" marR="68580" marT="0" marB="0" anchor="ctr"/>
                </a:tc>
                <a:extLst>
                  <a:ext uri="{0D108BD9-81ED-4DB2-BD59-A6C34878D82A}">
                    <a16:rowId xmlns="" xmlns:a16="http://schemas.microsoft.com/office/drawing/2014/main" val="10002"/>
                  </a:ext>
                </a:extLst>
              </a:tr>
              <a:tr h="1210884">
                <a:tc>
                  <a:txBody>
                    <a:bodyPr/>
                    <a:lstStyle/>
                    <a:p>
                      <a:pPr>
                        <a:lnSpc>
                          <a:spcPct val="115000"/>
                        </a:lnSpc>
                        <a:spcAft>
                          <a:spcPts val="0"/>
                        </a:spcAft>
                      </a:pPr>
                      <a:r>
                        <a:rPr lang="pl-PL" sz="1400" dirty="0">
                          <a:effectLst/>
                          <a:latin typeface="Arial" pitchFamily="34" charset="0"/>
                          <a:cs typeface="Arial" pitchFamily="34" charset="0"/>
                        </a:rPr>
                        <a:t>Technik </a:t>
                      </a:r>
                      <a:r>
                        <a:rPr lang="pl-PL" sz="1400" dirty="0" smtClean="0">
                          <a:effectLst/>
                          <a:latin typeface="Arial" pitchFamily="34" charset="0"/>
                          <a:cs typeface="Arial" pitchFamily="34" charset="0"/>
                        </a:rPr>
                        <a:t>informatyk</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Administracja i eksploatacja systemów komputerowych, urządzeń peryferyjnych i lokalnych sieci komputerowych</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pl-PL" sz="1400" kern="1200" dirty="0" smtClean="0">
                        <a:solidFill>
                          <a:schemeClr val="dk1"/>
                        </a:solidFill>
                        <a:latin typeface="Arial" pitchFamily="34" charset="0"/>
                        <a:ea typeface="+mn-ea"/>
                        <a:cs typeface="Arial"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Tworzenie i administrowanie stronami internetowymi oraz bazami danych</a:t>
                      </a:r>
                      <a:endParaRPr lang="pl-PL" sz="1400" dirty="0">
                        <a:effectLst/>
                        <a:latin typeface="Arial" pitchFamily="34" charset="0"/>
                        <a:ea typeface="Calibri"/>
                        <a:cs typeface="Arial" pitchFamily="34" charset="0"/>
                      </a:endParaRPr>
                    </a:p>
                  </a:txBody>
                  <a:tcPr marL="68580" marR="68580" marT="0" marB="0" anchor="ctr"/>
                </a:tc>
                <a:extLst>
                  <a:ext uri="{0D108BD9-81ED-4DB2-BD59-A6C34878D82A}">
                    <a16:rowId xmlns="" xmlns:a16="http://schemas.microsoft.com/office/drawing/2014/main" val="10003"/>
                  </a:ext>
                </a:extLst>
              </a:tr>
              <a:tr h="1205929">
                <a:tc>
                  <a:txBody>
                    <a:bodyPr/>
                    <a:lstStyle/>
                    <a:p>
                      <a:pPr>
                        <a:lnSpc>
                          <a:spcPct val="115000"/>
                        </a:lnSpc>
                        <a:spcAft>
                          <a:spcPts val="0"/>
                        </a:spcAft>
                      </a:pPr>
                      <a:r>
                        <a:rPr lang="pl-PL" sz="1400" dirty="0">
                          <a:effectLst/>
                          <a:latin typeface="Arial" pitchFamily="34" charset="0"/>
                          <a:cs typeface="Arial" pitchFamily="34" charset="0"/>
                        </a:rPr>
                        <a:t>Technik realizacji </a:t>
                      </a:r>
                      <a:r>
                        <a:rPr lang="pl-PL" sz="1400" dirty="0" smtClean="0">
                          <a:effectLst/>
                          <a:latin typeface="Arial" pitchFamily="34" charset="0"/>
                          <a:cs typeface="Arial" pitchFamily="34" charset="0"/>
                        </a:rPr>
                        <a:t>nagrań</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lvl="0" indent="-342900">
                        <a:lnSpc>
                          <a:spcPct val="115000"/>
                        </a:lnSpc>
                        <a:spcAft>
                          <a:spcPts val="0"/>
                        </a:spcAft>
                        <a:buFont typeface="Symbol"/>
                        <a:buChar char=""/>
                      </a:pPr>
                      <a:r>
                        <a:rPr lang="pl-PL" sz="1400" dirty="0" smtClean="0">
                          <a:effectLst/>
                          <a:latin typeface="Arial" pitchFamily="34" charset="0"/>
                          <a:cs typeface="Arial" pitchFamily="34" charset="0"/>
                        </a:rPr>
                        <a:t>Montaż dźwięku</a:t>
                      </a:r>
                    </a:p>
                    <a:p>
                      <a:pPr marL="342900" lvl="0" indent="-342900">
                        <a:lnSpc>
                          <a:spcPct val="115000"/>
                        </a:lnSpc>
                        <a:spcAft>
                          <a:spcPts val="0"/>
                        </a:spcAft>
                        <a:buFont typeface="Symbol"/>
                        <a:buChar char=""/>
                      </a:pPr>
                      <a:endParaRPr lang="pl-PL" sz="1400" dirty="0" smtClean="0">
                        <a:effectLst/>
                        <a:latin typeface="Arial" pitchFamily="34" charset="0"/>
                        <a:cs typeface="Arial" pitchFamily="34" charset="0"/>
                      </a:endParaRPr>
                    </a:p>
                    <a:p>
                      <a:pPr marL="342900" lvl="0" indent="-342900">
                        <a:lnSpc>
                          <a:spcPct val="115000"/>
                        </a:lnSpc>
                        <a:spcAft>
                          <a:spcPts val="0"/>
                        </a:spcAft>
                        <a:buFont typeface="Symbol"/>
                        <a:buChar char=""/>
                      </a:pPr>
                      <a:r>
                        <a:rPr lang="pl-PL" sz="1400" dirty="0" smtClean="0">
                          <a:effectLst/>
                          <a:latin typeface="Arial" pitchFamily="34" charset="0"/>
                          <a:cs typeface="Arial" pitchFamily="34" charset="0"/>
                        </a:rPr>
                        <a:t>Realizacja nagrań dźwiękowych</a:t>
                      </a:r>
                      <a:endParaRPr lang="pl-PL" sz="1400" dirty="0">
                        <a:effectLst/>
                        <a:latin typeface="Arial" pitchFamily="34" charset="0"/>
                        <a:cs typeface="Arial" pitchFamily="34" charset="0"/>
                      </a:endParaRPr>
                    </a:p>
                  </a:txBody>
                  <a:tcPr marL="68580" marR="68580" marT="0" marB="0" anchor="ctr"/>
                </a:tc>
                <a:extLst>
                  <a:ext uri="{0D108BD9-81ED-4DB2-BD59-A6C34878D82A}">
                    <a16:rowId xmlns="" xmlns:a16="http://schemas.microsoft.com/office/drawing/2014/main" val="10004"/>
                  </a:ext>
                </a:extLst>
              </a:tr>
            </a:tbl>
          </a:graphicData>
        </a:graphic>
      </p:graphicFrame>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42913"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116632"/>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rPr>
              <a:t>Sala</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rPr>
              <a:t>multimedialna</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rPr>
              <a:t>– 50 miejsc </a:t>
            </a:r>
          </a:p>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Biblioteka</a:t>
            </a:r>
          </a:p>
        </p:txBody>
      </p:sp>
      <p:pic>
        <p:nvPicPr>
          <p:cNvPr id="17" name="Obraz 16" descr="s_0069.jpg"/>
          <p:cNvPicPr>
            <a:picLocks noChangeAspect="1"/>
          </p:cNvPicPr>
          <p:nvPr/>
        </p:nvPicPr>
        <p:blipFill>
          <a:blip r:embed="rId3" cstate="print"/>
          <a:stretch>
            <a:fillRect/>
          </a:stretch>
        </p:blipFill>
        <p:spPr>
          <a:xfrm>
            <a:off x="0" y="1268761"/>
            <a:ext cx="8172400" cy="5589240"/>
          </a:xfrm>
          <a:prstGeom prst="rect">
            <a:avLst/>
          </a:prstGeom>
        </p:spPr>
      </p:pic>
      <p:pic>
        <p:nvPicPr>
          <p:cNvPr id="50178" name="Picture 2" descr="Zdj&amp;eogon;cie u&amp;zdot;ytkownika Zespó&amp;lstrok; Szkó&amp;lstrok; Elektronicznych i Informatycznych w Sosnowcu."/>
          <p:cNvPicPr>
            <a:picLocks noChangeAspect="1" noChangeArrowheads="1"/>
          </p:cNvPicPr>
          <p:nvPr/>
        </p:nvPicPr>
        <p:blipFill>
          <a:blip r:embed="rId4" cstate="print"/>
          <a:srcRect/>
          <a:stretch>
            <a:fillRect/>
          </a:stretch>
        </p:blipFill>
        <p:spPr bwMode="auto">
          <a:xfrm>
            <a:off x="3923928" y="3861048"/>
            <a:ext cx="4091602" cy="2723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Obraz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3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Pracownie</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przedmiotowe</a:t>
            </a:r>
          </a:p>
        </p:txBody>
      </p:sp>
      <p:pic>
        <p:nvPicPr>
          <p:cNvPr id="13" name="Obraz 12" descr="DSCN0230.JPG"/>
          <p:cNvPicPr>
            <a:picLocks noChangeAspect="1"/>
          </p:cNvPicPr>
          <p:nvPr/>
        </p:nvPicPr>
        <p:blipFill>
          <a:blip r:embed="rId3" cstate="print"/>
          <a:srcRect t="11164"/>
          <a:stretch>
            <a:fillRect/>
          </a:stretch>
        </p:blipFill>
        <p:spPr>
          <a:xfrm>
            <a:off x="-1" y="1268760"/>
            <a:ext cx="8172655" cy="5589240"/>
          </a:xfrm>
          <a:prstGeom prst="rect">
            <a:avLst/>
          </a:prstGeom>
        </p:spPr>
      </p:pic>
      <p:pic>
        <p:nvPicPr>
          <p:cNvPr id="14" name="Obraz 13" descr="DSCN0253.JPG"/>
          <p:cNvPicPr>
            <a:picLocks noChangeAspect="1"/>
          </p:cNvPicPr>
          <p:nvPr/>
        </p:nvPicPr>
        <p:blipFill>
          <a:blip r:embed="rId4" cstate="print"/>
          <a:stretch>
            <a:fillRect/>
          </a:stretch>
        </p:blipFill>
        <p:spPr>
          <a:xfrm>
            <a:off x="323528" y="1556792"/>
            <a:ext cx="5076056" cy="3807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Obraz 14" descr="DSCN0241.JPG"/>
          <p:cNvPicPr>
            <a:picLocks noChangeAspect="1"/>
          </p:cNvPicPr>
          <p:nvPr/>
        </p:nvPicPr>
        <p:blipFill>
          <a:blip r:embed="rId5" cstate="print"/>
          <a:stretch>
            <a:fillRect/>
          </a:stretch>
        </p:blipFill>
        <p:spPr>
          <a:xfrm>
            <a:off x="3491880" y="2564904"/>
            <a:ext cx="5436096" cy="407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descr="DSCN0251.JPG"/>
          <p:cNvPicPr>
            <a:picLocks noChangeAspect="1"/>
          </p:cNvPicPr>
          <p:nvPr/>
        </p:nvPicPr>
        <p:blipFill>
          <a:blip r:embed="rId6" cstate="print"/>
          <a:stretch>
            <a:fillRect/>
          </a:stretch>
        </p:blipFill>
        <p:spPr>
          <a:xfrm>
            <a:off x="323528" y="2924944"/>
            <a:ext cx="4932040" cy="3699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descr="DSCN0227.JPG"/>
          <p:cNvPicPr>
            <a:picLocks noChangeAspect="1"/>
          </p:cNvPicPr>
          <p:nvPr/>
        </p:nvPicPr>
        <p:blipFill>
          <a:blip r:embed="rId7" cstate="print"/>
          <a:stretch>
            <a:fillRect/>
          </a:stretch>
        </p:blipFill>
        <p:spPr>
          <a:xfrm>
            <a:off x="4067944" y="1340768"/>
            <a:ext cx="4860032" cy="3645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pic>
        <p:nvPicPr>
          <p:cNvPr id="18" name="Obraz 17" descr="DSCN0238.JPG"/>
          <p:cNvPicPr>
            <a:picLocks noChangeAspect="1"/>
          </p:cNvPicPr>
          <p:nvPr/>
        </p:nvPicPr>
        <p:blipFill>
          <a:blip r:embed="rId9" cstate="print"/>
          <a:stretch>
            <a:fillRect/>
          </a:stretch>
        </p:blipFill>
        <p:spPr>
          <a:xfrm>
            <a:off x="2339752" y="2276872"/>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9000"/>
                            </p:stCondLst>
                            <p:childTnLst>
                              <p:par>
                                <p:cTn id="17" presetID="10" presetClass="entr" presetSubtype="0" fill="hold" nodeType="after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par>
                          <p:cTn id="20" fill="hold">
                            <p:stCondLst>
                              <p:cond delay="12000"/>
                            </p:stCondLst>
                            <p:childTnLst>
                              <p:par>
                                <p:cTn id="21" presetID="10" presetClass="entr" presetSubtype="0" fill="hold"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179512" y="44624"/>
            <a:ext cx="742955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Pracownie</a:t>
            </a: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elektryczne</a:t>
            </a:r>
          </a:p>
          <a:p>
            <a:pPr algn="ctr" fontAlgn="auto">
              <a:spcBef>
                <a:spcPts val="0"/>
              </a:spcBef>
              <a:spcAft>
                <a:spcPts val="0"/>
              </a:spcAft>
              <a:defRPr/>
            </a:pPr>
            <a:r>
              <a:rPr lang="pl-PL" sz="32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 elektroniczne</a:t>
            </a:r>
          </a:p>
        </p:txBody>
      </p:sp>
      <p:pic>
        <p:nvPicPr>
          <p:cNvPr id="46082" name="Picture 2" descr="Zdj&amp;eogon;cie u&amp;zdot;ytkownika Zespó&amp;lstrok; Szkó&amp;lstrok; Elektronicznych i Informatycznych w Sosnowcu."/>
          <p:cNvPicPr>
            <a:picLocks noChangeAspect="1" noChangeArrowheads="1"/>
          </p:cNvPicPr>
          <p:nvPr/>
        </p:nvPicPr>
        <p:blipFill>
          <a:blip r:embed="rId3" cstate="print"/>
          <a:srcRect t="10228"/>
          <a:stretch>
            <a:fillRect/>
          </a:stretch>
        </p:blipFill>
        <p:spPr bwMode="auto">
          <a:xfrm>
            <a:off x="0" y="1266954"/>
            <a:ext cx="8172400" cy="5591046"/>
          </a:xfrm>
          <a:prstGeom prst="rect">
            <a:avLst/>
          </a:prstGeom>
          <a:noFill/>
        </p:spPr>
      </p:pic>
      <p:pic>
        <p:nvPicPr>
          <p:cNvPr id="13" name="Obraz 12" descr="DSCN0297.JPG"/>
          <p:cNvPicPr>
            <a:picLocks noChangeAspect="1"/>
          </p:cNvPicPr>
          <p:nvPr/>
        </p:nvPicPr>
        <p:blipFill>
          <a:blip r:embed="rId4" cstate="print"/>
          <a:stretch>
            <a:fillRect/>
          </a:stretch>
        </p:blipFill>
        <p:spPr>
          <a:xfrm>
            <a:off x="323528" y="1556792"/>
            <a:ext cx="4283968" cy="321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Obraz 13" descr="DSCN0301.JPG"/>
          <p:cNvPicPr>
            <a:picLocks noChangeAspect="1"/>
          </p:cNvPicPr>
          <p:nvPr/>
        </p:nvPicPr>
        <p:blipFill>
          <a:blip r:embed="rId5" cstate="print"/>
          <a:stretch>
            <a:fillRect/>
          </a:stretch>
        </p:blipFill>
        <p:spPr>
          <a:xfrm>
            <a:off x="4355976" y="3212976"/>
            <a:ext cx="4490945" cy="3374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Obraz 14" descr="DSCN0309.JPG"/>
          <p:cNvPicPr>
            <a:picLocks noChangeAspect="1"/>
          </p:cNvPicPr>
          <p:nvPr/>
        </p:nvPicPr>
        <p:blipFill>
          <a:blip r:embed="rId6" cstate="print"/>
          <a:stretch>
            <a:fillRect/>
          </a:stretch>
        </p:blipFill>
        <p:spPr>
          <a:xfrm>
            <a:off x="323528" y="2996952"/>
            <a:ext cx="4715215" cy="3537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descr="DSCN0304.JPG"/>
          <p:cNvPicPr>
            <a:picLocks noChangeAspect="1"/>
          </p:cNvPicPr>
          <p:nvPr/>
        </p:nvPicPr>
        <p:blipFill>
          <a:blip r:embed="rId7" cstate="print"/>
          <a:stretch>
            <a:fillRect/>
          </a:stretch>
        </p:blipFill>
        <p:spPr>
          <a:xfrm>
            <a:off x="3275856" y="1484784"/>
            <a:ext cx="4355976" cy="3266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az 17" descr="DSCN0320.JPG"/>
          <p:cNvPicPr>
            <a:picLocks noChangeAspect="1"/>
          </p:cNvPicPr>
          <p:nvPr/>
        </p:nvPicPr>
        <p:blipFill>
          <a:blip r:embed="rId8" cstate="print"/>
          <a:stretch>
            <a:fillRect/>
          </a:stretch>
        </p:blipFill>
        <p:spPr>
          <a:xfrm>
            <a:off x="3923928" y="3140968"/>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descr="DSCN0327.JPG"/>
          <p:cNvPicPr>
            <a:picLocks noChangeAspect="1"/>
          </p:cNvPicPr>
          <p:nvPr/>
        </p:nvPicPr>
        <p:blipFill>
          <a:blip r:embed="rId9" cstate="print"/>
          <a:srcRect t="12201" r="23225" b="18500"/>
          <a:stretch>
            <a:fillRect/>
          </a:stretch>
        </p:blipFill>
        <p:spPr>
          <a:xfrm>
            <a:off x="899592" y="1556792"/>
            <a:ext cx="7020272" cy="4752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Obraz 20"/>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9000"/>
                            </p:stCondLst>
                            <p:childTnLst>
                              <p:par>
                                <p:cTn id="17" presetID="10" presetClass="entr" presetSubtype="0" fill="hold" nodeType="after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par>
                          <p:cTn id="20" fill="hold">
                            <p:stCondLst>
                              <p:cond delay="12000"/>
                            </p:stCondLst>
                            <p:childTnLst>
                              <p:par>
                                <p:cTn id="21" presetID="10" presetClass="entr" presetSubtype="0" fill="hold"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par>
                          <p:cTn id="24" fill="hold">
                            <p:stCondLst>
                              <p:cond delay="15000"/>
                            </p:stCondLst>
                            <p:childTnLst>
                              <p:par>
                                <p:cTn id="25" presetID="10" presetClass="entr" presetSubtype="0"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310800" y="425215"/>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Pracownie</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informatyczne</a:t>
            </a:r>
          </a:p>
        </p:txBody>
      </p:sp>
      <p:pic>
        <p:nvPicPr>
          <p:cNvPr id="11" name="Obraz 10" descr="DSCN0172.JPG"/>
          <p:cNvPicPr>
            <a:picLocks noChangeAspect="1"/>
          </p:cNvPicPr>
          <p:nvPr/>
        </p:nvPicPr>
        <p:blipFill>
          <a:blip r:embed="rId3" cstate="print"/>
          <a:srcRect b="9566"/>
          <a:stretch>
            <a:fillRect/>
          </a:stretch>
        </p:blipFill>
        <p:spPr>
          <a:xfrm>
            <a:off x="1" y="1268760"/>
            <a:ext cx="8172400" cy="5589240"/>
          </a:xfrm>
          <a:prstGeom prst="rect">
            <a:avLst/>
          </a:prstGeom>
        </p:spPr>
      </p:pic>
      <p:pic>
        <p:nvPicPr>
          <p:cNvPr id="14" name="Obraz 13" descr="DSCN0167.JPG"/>
          <p:cNvPicPr>
            <a:picLocks noChangeAspect="1"/>
          </p:cNvPicPr>
          <p:nvPr/>
        </p:nvPicPr>
        <p:blipFill>
          <a:blip r:embed="rId4" cstate="print"/>
          <a:stretch>
            <a:fillRect/>
          </a:stretch>
        </p:blipFill>
        <p:spPr>
          <a:xfrm>
            <a:off x="323528" y="1484784"/>
            <a:ext cx="4782031" cy="3591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Obraz 14" descr="DSCN0210.JPG"/>
          <p:cNvPicPr>
            <a:picLocks noChangeAspect="1"/>
          </p:cNvPicPr>
          <p:nvPr/>
        </p:nvPicPr>
        <p:blipFill>
          <a:blip r:embed="rId5" cstate="print"/>
          <a:stretch>
            <a:fillRect/>
          </a:stretch>
        </p:blipFill>
        <p:spPr>
          <a:xfrm>
            <a:off x="3851920" y="2924944"/>
            <a:ext cx="4980045" cy="3735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descr="DSCN0219.JPG"/>
          <p:cNvPicPr>
            <a:picLocks noChangeAspect="1"/>
          </p:cNvPicPr>
          <p:nvPr/>
        </p:nvPicPr>
        <p:blipFill>
          <a:blip r:embed="rId6" cstate="print"/>
          <a:stretch>
            <a:fillRect/>
          </a:stretch>
        </p:blipFill>
        <p:spPr>
          <a:xfrm>
            <a:off x="323528" y="2924944"/>
            <a:ext cx="4860032" cy="3645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az 17" descr="DSCN0214.JPG"/>
          <p:cNvPicPr>
            <a:picLocks noChangeAspect="1"/>
          </p:cNvPicPr>
          <p:nvPr/>
        </p:nvPicPr>
        <p:blipFill>
          <a:blip r:embed="rId7" cstate="print"/>
          <a:stretch>
            <a:fillRect/>
          </a:stretch>
        </p:blipFill>
        <p:spPr>
          <a:xfrm>
            <a:off x="3995936" y="1484784"/>
            <a:ext cx="4860032" cy="3645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descr="DSCN0259.JPG"/>
          <p:cNvPicPr>
            <a:picLocks noChangeAspect="1"/>
          </p:cNvPicPr>
          <p:nvPr/>
        </p:nvPicPr>
        <p:blipFill>
          <a:blip r:embed="rId8" cstate="print"/>
          <a:stretch>
            <a:fillRect/>
          </a:stretch>
        </p:blipFill>
        <p:spPr>
          <a:xfrm>
            <a:off x="1259632" y="1628800"/>
            <a:ext cx="6156176" cy="461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descr="15179186_1047846762028887_5723675266223396740_n.jpg"/>
          <p:cNvPicPr>
            <a:picLocks noChangeAspect="1"/>
          </p:cNvPicPr>
          <p:nvPr/>
        </p:nvPicPr>
        <p:blipFill>
          <a:blip r:embed="rId9" cstate="print"/>
          <a:stretch>
            <a:fillRect/>
          </a:stretch>
        </p:blipFill>
        <p:spPr>
          <a:xfrm>
            <a:off x="323528" y="1412776"/>
            <a:ext cx="5004048" cy="3753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Obraz 20" descr="DSCN0165.JPG"/>
          <p:cNvPicPr>
            <a:picLocks noChangeAspect="1"/>
          </p:cNvPicPr>
          <p:nvPr/>
        </p:nvPicPr>
        <p:blipFill>
          <a:blip r:embed="rId10" cstate="print"/>
          <a:stretch>
            <a:fillRect/>
          </a:stretch>
        </p:blipFill>
        <p:spPr>
          <a:xfrm>
            <a:off x="876676" y="1410299"/>
            <a:ext cx="7007692" cy="5259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Obraz 21"/>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9000"/>
                            </p:stCondLst>
                            <p:childTnLst>
                              <p:par>
                                <p:cTn id="17" presetID="10" presetClass="entr" presetSubtype="0" fill="hold" nodeType="afterEffect">
                                  <p:stCondLst>
                                    <p:cond delay="1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par>
                          <p:cTn id="20" fill="hold">
                            <p:stCondLst>
                              <p:cond delay="12000"/>
                            </p:stCondLst>
                            <p:childTnLst>
                              <p:par>
                                <p:cTn id="21" presetID="10"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15000"/>
                            </p:stCondLst>
                            <p:childTnLst>
                              <p:par>
                                <p:cTn id="25" presetID="10" presetClass="entr" presetSubtype="0"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par>
                          <p:cTn id="28" fill="hold">
                            <p:stCondLst>
                              <p:cond delay="18000"/>
                            </p:stCondLst>
                            <p:childTnLst>
                              <p:par>
                                <p:cTn id="29" presetID="10" presetClass="entr" presetSubtype="0" fill="hold" nodeType="afterEffect">
                                  <p:stCondLst>
                                    <p:cond delay="10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zdj-7195.jpg"/>
          <p:cNvPicPr>
            <a:picLocks noChangeAspect="1"/>
          </p:cNvPicPr>
          <p:nvPr/>
        </p:nvPicPr>
        <p:blipFill>
          <a:blip r:embed="rId3" cstate="print"/>
          <a:srcRect t="9018" r="9001"/>
          <a:stretch>
            <a:fillRect/>
          </a:stretch>
        </p:blipFill>
        <p:spPr>
          <a:xfrm>
            <a:off x="-1" y="1268760"/>
            <a:ext cx="8166807" cy="55892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428604"/>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Kompleks</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sportowy</a:t>
            </a:r>
          </a:p>
        </p:txBody>
      </p:sp>
      <p:sp>
        <p:nvSpPr>
          <p:cNvPr id="9" name="Rectangle 20"/>
          <p:cNvSpPr>
            <a:spLocks noChangeArrowheads="1"/>
          </p:cNvSpPr>
          <p:nvPr/>
        </p:nvSpPr>
        <p:spPr bwMode="auto">
          <a:xfrm>
            <a:off x="214282" y="1571612"/>
            <a:ext cx="8215370" cy="1477328"/>
          </a:xfrm>
          <a:prstGeom prst="rect">
            <a:avLst/>
          </a:prstGeom>
          <a:noFill/>
          <a:ln w="9525">
            <a:noFill/>
            <a:miter lim="800000"/>
            <a:headEnd/>
            <a:tailEnd/>
          </a:ln>
          <a:effectLst/>
        </p:spPr>
        <p:txBody>
          <a:bodyPr wrap="square">
            <a:spAutoFit/>
          </a:bodyPr>
          <a:lstStyle/>
          <a:p>
            <a:pPr fontAlgn="auto">
              <a:lnSpc>
                <a:spcPct val="150000"/>
              </a:lnSpc>
              <a:spcBef>
                <a:spcPct val="20000"/>
              </a:spcBef>
              <a:spcAft>
                <a:spcPts val="0"/>
              </a:spcAft>
              <a:defRPr/>
            </a:pPr>
            <a:r>
              <a:rPr lang="pl-PL" sz="2000" dirty="0">
                <a:solidFill>
                  <a:schemeClr val="tx1">
                    <a:lumMod val="75000"/>
                    <a:lumOff val="25000"/>
                  </a:schemeClr>
                </a:solidFill>
                <a:latin typeface="+mn-lt"/>
                <a:cs typeface="+mn-cs"/>
              </a:rPr>
              <a:t/>
            </a:r>
            <a:br>
              <a:rPr lang="pl-PL" sz="2000" dirty="0">
                <a:solidFill>
                  <a:schemeClr val="tx1">
                    <a:lumMod val="75000"/>
                    <a:lumOff val="25000"/>
                  </a:schemeClr>
                </a:solidFill>
                <a:latin typeface="+mn-lt"/>
                <a:cs typeface="+mn-cs"/>
              </a:rPr>
            </a:br>
            <a:endParaRPr lang="pl-PL" sz="2000" dirty="0">
              <a:solidFill>
                <a:schemeClr val="tx1">
                  <a:lumMod val="75000"/>
                  <a:lumOff val="25000"/>
                </a:schemeClr>
              </a:solidFill>
              <a:latin typeface="+mn-lt"/>
              <a:cs typeface="+mn-cs"/>
            </a:endParaRPr>
          </a:p>
          <a:p>
            <a:pPr fontAlgn="auto">
              <a:lnSpc>
                <a:spcPct val="150000"/>
              </a:lnSpc>
              <a:spcBef>
                <a:spcPts val="0"/>
              </a:spcBef>
              <a:spcAft>
                <a:spcPts val="0"/>
              </a:spcAft>
              <a:defRPr/>
            </a:pPr>
            <a:endParaRPr lang="pl-PL" sz="2000" dirty="0">
              <a:solidFill>
                <a:schemeClr val="tx1">
                  <a:lumMod val="75000"/>
                  <a:lumOff val="25000"/>
                </a:schemeClr>
              </a:solidFill>
              <a:latin typeface="+mn-lt"/>
              <a:cs typeface="+mn-cs"/>
            </a:endParaRPr>
          </a:p>
        </p:txBody>
      </p:sp>
      <p:pic>
        <p:nvPicPr>
          <p:cNvPr id="13" name="Obraz 12" descr="zdj-7183.jpg"/>
          <p:cNvPicPr>
            <a:picLocks noChangeAspect="1"/>
          </p:cNvPicPr>
          <p:nvPr/>
        </p:nvPicPr>
        <p:blipFill>
          <a:blip r:embed="rId4" cstate="print"/>
          <a:stretch>
            <a:fillRect/>
          </a:stretch>
        </p:blipFill>
        <p:spPr>
          <a:xfrm>
            <a:off x="251520" y="1700808"/>
            <a:ext cx="3361424" cy="5040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rostokąt 14"/>
          <p:cNvSpPr/>
          <p:nvPr/>
        </p:nvSpPr>
        <p:spPr>
          <a:xfrm>
            <a:off x="3995936" y="1484784"/>
            <a:ext cx="3960440" cy="3847207"/>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r" fontAlgn="auto">
              <a:lnSpc>
                <a:spcPct val="150000"/>
              </a:lnSpc>
              <a:spcBef>
                <a:spcPts val="0"/>
              </a:spcBef>
              <a:spcAft>
                <a:spcPts val="0"/>
              </a:spcAft>
              <a:defRPr/>
            </a:pPr>
            <a:r>
              <a:rPr lang="pl-PL" sz="2000" dirty="0">
                <a:solidFill>
                  <a:schemeClr val="bg1"/>
                </a:solidFill>
              </a:rPr>
              <a:t> 3 sale gimnastyczne do gry: </a:t>
            </a:r>
          </a:p>
          <a:p>
            <a:pPr algn="r" fontAlgn="auto">
              <a:lnSpc>
                <a:spcPct val="150000"/>
              </a:lnSpc>
              <a:spcBef>
                <a:spcPts val="0"/>
              </a:spcBef>
              <a:spcAft>
                <a:spcPts val="0"/>
              </a:spcAft>
              <a:defRPr/>
            </a:pPr>
            <a:r>
              <a:rPr lang="pl-PL" sz="2000" dirty="0">
                <a:solidFill>
                  <a:schemeClr val="bg1"/>
                </a:solidFill>
              </a:rPr>
              <a:t>w piłkę nożną </a:t>
            </a:r>
          </a:p>
          <a:p>
            <a:pPr algn="r" fontAlgn="auto">
              <a:lnSpc>
                <a:spcPct val="150000"/>
              </a:lnSpc>
              <a:spcBef>
                <a:spcPts val="0"/>
              </a:spcBef>
              <a:spcAft>
                <a:spcPts val="0"/>
              </a:spcAft>
              <a:defRPr/>
            </a:pPr>
            <a:r>
              <a:rPr lang="pl-PL" sz="2000" dirty="0">
                <a:solidFill>
                  <a:schemeClr val="bg1"/>
                </a:solidFill>
              </a:rPr>
              <a:t>w piłkę ręczną</a:t>
            </a:r>
          </a:p>
          <a:p>
            <a:pPr algn="r" fontAlgn="auto">
              <a:lnSpc>
                <a:spcPct val="150000"/>
              </a:lnSpc>
              <a:spcBef>
                <a:spcPts val="0"/>
              </a:spcBef>
              <a:spcAft>
                <a:spcPts val="0"/>
              </a:spcAft>
              <a:defRPr/>
            </a:pPr>
            <a:r>
              <a:rPr lang="pl-PL" sz="2000" dirty="0">
                <a:solidFill>
                  <a:schemeClr val="bg1"/>
                </a:solidFill>
              </a:rPr>
              <a:t>w siatkówkę </a:t>
            </a:r>
          </a:p>
          <a:p>
            <a:pPr algn="r" fontAlgn="auto">
              <a:lnSpc>
                <a:spcPct val="150000"/>
              </a:lnSpc>
              <a:spcBef>
                <a:spcPts val="0"/>
              </a:spcBef>
              <a:spcAft>
                <a:spcPts val="0"/>
              </a:spcAft>
              <a:defRPr/>
            </a:pPr>
            <a:r>
              <a:rPr lang="pl-PL" sz="2000" dirty="0">
                <a:solidFill>
                  <a:schemeClr val="bg1"/>
                </a:solidFill>
              </a:rPr>
              <a:t>w koszykówkę</a:t>
            </a:r>
          </a:p>
          <a:p>
            <a:pPr algn="r" fontAlgn="auto">
              <a:lnSpc>
                <a:spcPct val="150000"/>
              </a:lnSpc>
              <a:spcBef>
                <a:spcPts val="0"/>
              </a:spcBef>
              <a:spcAft>
                <a:spcPts val="0"/>
              </a:spcAft>
              <a:defRPr/>
            </a:pPr>
            <a:r>
              <a:rPr lang="pl-PL" sz="2000" dirty="0">
                <a:solidFill>
                  <a:schemeClr val="bg1"/>
                </a:solidFill>
              </a:rPr>
              <a:t>w unihokeja</a:t>
            </a:r>
          </a:p>
          <a:p>
            <a:pPr algn="r" fontAlgn="auto">
              <a:lnSpc>
                <a:spcPct val="150000"/>
              </a:lnSpc>
              <a:spcBef>
                <a:spcPts val="0"/>
              </a:spcBef>
              <a:spcAft>
                <a:spcPts val="0"/>
              </a:spcAft>
              <a:defRPr/>
            </a:pPr>
            <a:endParaRPr lang="pl-PL" sz="2000" dirty="0">
              <a:solidFill>
                <a:schemeClr val="bg1"/>
              </a:solidFill>
            </a:endParaRPr>
          </a:p>
          <a:p>
            <a:pPr algn="r" fontAlgn="auto">
              <a:lnSpc>
                <a:spcPct val="150000"/>
              </a:lnSpc>
              <a:spcBef>
                <a:spcPct val="20000"/>
              </a:spcBef>
              <a:spcAft>
                <a:spcPts val="0"/>
              </a:spcAft>
              <a:defRPr/>
            </a:pPr>
            <a:r>
              <a:rPr lang="pl-PL" sz="2000" dirty="0">
                <a:solidFill>
                  <a:schemeClr val="bg1"/>
                </a:solidFill>
              </a:rPr>
              <a:t>Siłownia</a:t>
            </a:r>
            <a:endParaRPr lang="pl-PL" sz="2400" dirty="0">
              <a:solidFill>
                <a:schemeClr val="tx1">
                  <a:lumMod val="75000"/>
                  <a:lumOff val="25000"/>
                </a:schemeClr>
              </a:solidFill>
            </a:endParaRPr>
          </a:p>
        </p:txBody>
      </p:sp>
      <p:pic>
        <p:nvPicPr>
          <p:cNvPr id="19" name="Obraz 18" descr="s_0086.jpg"/>
          <p:cNvPicPr>
            <a:picLocks noChangeAspect="1"/>
          </p:cNvPicPr>
          <p:nvPr/>
        </p:nvPicPr>
        <p:blipFill>
          <a:blip r:embed="rId5" cstate="print"/>
          <a:stretch>
            <a:fillRect/>
          </a:stretch>
        </p:blipFill>
        <p:spPr>
          <a:xfrm>
            <a:off x="4067944" y="3789040"/>
            <a:ext cx="3816424" cy="2863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pic>
        <p:nvPicPr>
          <p:cNvPr id="18" name="Obraz 17" descr="DSCN0191.JPG"/>
          <p:cNvPicPr>
            <a:picLocks noChangeAspect="1"/>
          </p:cNvPicPr>
          <p:nvPr/>
        </p:nvPicPr>
        <p:blipFill>
          <a:blip r:embed="rId7" cstate="print"/>
          <a:srcRect l="2751" t="3801"/>
          <a:stretch>
            <a:fillRect/>
          </a:stretch>
        </p:blipFill>
        <p:spPr>
          <a:xfrm>
            <a:off x="4107799" y="3867515"/>
            <a:ext cx="3776569" cy="280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descr="1904024_425868780893358_1963960673_n.jpg"/>
          <p:cNvPicPr>
            <a:picLocks noChangeAspect="1"/>
          </p:cNvPicPr>
          <p:nvPr/>
        </p:nvPicPr>
        <p:blipFill>
          <a:blip r:embed="rId8" cstate="print"/>
          <a:stretch>
            <a:fillRect/>
          </a:stretch>
        </p:blipFill>
        <p:spPr>
          <a:xfrm>
            <a:off x="4067944" y="3861048"/>
            <a:ext cx="3839055"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350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par>
                          <p:cTn id="16" fill="hold">
                            <p:stCondLst>
                              <p:cond delay="8500"/>
                            </p:stCondLst>
                            <p:childTnLst>
                              <p:par>
                                <p:cTn id="17" presetID="10" presetClass="entr" presetSubtype="0" fill="hold" nodeType="after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428604"/>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Kompleks</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sportowy</a:t>
            </a:r>
          </a:p>
        </p:txBody>
      </p:sp>
      <p:pic>
        <p:nvPicPr>
          <p:cNvPr id="15" name="Obraz 14" descr="10370827_559471654199736_6882788734798213272_n.png"/>
          <p:cNvPicPr>
            <a:picLocks noChangeAspect="1"/>
          </p:cNvPicPr>
          <p:nvPr/>
        </p:nvPicPr>
        <p:blipFill>
          <a:blip r:embed="rId3" cstate="print"/>
          <a:stretch>
            <a:fillRect/>
          </a:stretch>
        </p:blipFill>
        <p:spPr>
          <a:xfrm>
            <a:off x="0" y="1268760"/>
            <a:ext cx="8167836" cy="5589240"/>
          </a:xfrm>
          <a:prstGeom prst="rect">
            <a:avLst/>
          </a:prstGeom>
        </p:spPr>
      </p:pic>
      <p:sp>
        <p:nvSpPr>
          <p:cNvPr id="16" name="Prostokąt 15"/>
          <p:cNvSpPr/>
          <p:nvPr/>
        </p:nvSpPr>
        <p:spPr>
          <a:xfrm>
            <a:off x="251520" y="1340768"/>
            <a:ext cx="3960440" cy="659540"/>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fontAlgn="auto">
              <a:lnSpc>
                <a:spcPct val="150000"/>
              </a:lnSpc>
              <a:spcBef>
                <a:spcPts val="0"/>
              </a:spcBef>
              <a:spcAft>
                <a:spcPts val="0"/>
              </a:spcAft>
              <a:defRPr/>
            </a:pPr>
            <a:r>
              <a:rPr lang="pl-PL" sz="2800" dirty="0">
                <a:solidFill>
                  <a:schemeClr val="bg1"/>
                </a:solidFill>
              </a:rPr>
              <a:t>Boiska szkolne</a:t>
            </a:r>
            <a:endParaRPr lang="pl-PL" sz="2800" dirty="0">
              <a:solidFill>
                <a:schemeClr val="tx1">
                  <a:lumMod val="75000"/>
                  <a:lumOff val="25000"/>
                </a:schemeClr>
              </a:solidFill>
            </a:endParaRPr>
          </a:p>
        </p:txBody>
      </p:sp>
      <p:pic>
        <p:nvPicPr>
          <p:cNvPr id="18" name="Obraz 17" descr="IMG_0334.jpg"/>
          <p:cNvPicPr>
            <a:picLocks noChangeAspect="1"/>
          </p:cNvPicPr>
          <p:nvPr/>
        </p:nvPicPr>
        <p:blipFill>
          <a:blip r:embed="rId4" cstate="print"/>
          <a:srcRect b="8421"/>
          <a:stretch>
            <a:fillRect/>
          </a:stretch>
        </p:blipFill>
        <p:spPr>
          <a:xfrm>
            <a:off x="2051720" y="2348880"/>
            <a:ext cx="6029555" cy="4141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descr="IMG_0282.jpg"/>
          <p:cNvPicPr>
            <a:picLocks noChangeAspect="1"/>
          </p:cNvPicPr>
          <p:nvPr/>
        </p:nvPicPr>
        <p:blipFill>
          <a:blip r:embed="rId5" cstate="print"/>
          <a:srcRect l="7476" t="7161" r="7476" b="8421"/>
          <a:stretch>
            <a:fillRect/>
          </a:stretch>
        </p:blipFill>
        <p:spPr>
          <a:xfrm>
            <a:off x="2051720" y="2166460"/>
            <a:ext cx="6048672" cy="4502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descr="IMG_0346.jpg"/>
          <p:cNvPicPr>
            <a:picLocks noChangeAspect="1"/>
          </p:cNvPicPr>
          <p:nvPr/>
        </p:nvPicPr>
        <p:blipFill>
          <a:blip r:embed="rId6" cstate="print"/>
          <a:srcRect l="5586" b="8421"/>
          <a:stretch>
            <a:fillRect/>
          </a:stretch>
        </p:blipFill>
        <p:spPr>
          <a:xfrm>
            <a:off x="1907704" y="2139507"/>
            <a:ext cx="6226775" cy="4529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Obraz 2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p:stCondLst>
                              <p:cond delay="350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6500"/>
                            </p:stCondLst>
                            <p:childTnLst>
                              <p:par>
                                <p:cTn id="13" presetID="10" presetClass="entr" presetSubtype="0" fill="hold" nodeType="after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4" name="Obraz 13" descr="4.jpg"/>
          <p:cNvPicPr>
            <a:picLocks noChangeAspect="1"/>
          </p:cNvPicPr>
          <p:nvPr/>
        </p:nvPicPr>
        <p:blipFill>
          <a:blip r:embed="rId3" cstate="print"/>
          <a:srcRect b="6885"/>
          <a:stretch>
            <a:fillRect/>
          </a:stretch>
        </p:blipFill>
        <p:spPr>
          <a:xfrm>
            <a:off x="2190729" y="1241376"/>
            <a:ext cx="5981671" cy="5616624"/>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sz="1600"/>
          </a:p>
        </p:txBody>
      </p:sp>
      <p:sp>
        <p:nvSpPr>
          <p:cNvPr id="17" name="Prostokąt 16"/>
          <p:cNvSpPr/>
          <p:nvPr/>
        </p:nvSpPr>
        <p:spPr>
          <a:xfrm>
            <a:off x="179512" y="353777"/>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Osiągnięcia i sukcesy</a:t>
            </a:r>
            <a:r>
              <a:rPr lang="pl-PL" sz="24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sportowe</a:t>
            </a:r>
          </a:p>
        </p:txBody>
      </p:sp>
      <p:sp>
        <p:nvSpPr>
          <p:cNvPr id="10" name="Prostokąt 9"/>
          <p:cNvSpPr/>
          <p:nvPr/>
        </p:nvSpPr>
        <p:spPr>
          <a:xfrm>
            <a:off x="35496" y="1268760"/>
            <a:ext cx="7760493" cy="2000548"/>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sz="2500" b="1" dirty="0">
                <a:latin typeface="Arial" pitchFamily="34" charset="0"/>
                <a:cs typeface="Arial" pitchFamily="34" charset="0"/>
              </a:rPr>
              <a:t>Elektronik najlepszy w województwie</a:t>
            </a:r>
          </a:p>
          <a:p>
            <a:pPr>
              <a:lnSpc>
                <a:spcPct val="150000"/>
              </a:lnSpc>
            </a:pPr>
            <a:r>
              <a:rPr lang="pl-PL" sz="2200" dirty="0">
                <a:latin typeface="Arial" pitchFamily="34" charset="0"/>
                <a:cs typeface="Arial" pitchFamily="34" charset="0"/>
              </a:rPr>
              <a:t>W ostatnich trzech latach zajmujemy  I miejsce w klasyfikacji </a:t>
            </a:r>
            <a:br>
              <a:rPr lang="pl-PL" sz="2200" dirty="0">
                <a:latin typeface="Arial" pitchFamily="34" charset="0"/>
                <a:cs typeface="Arial" pitchFamily="34" charset="0"/>
              </a:rPr>
            </a:br>
            <a:r>
              <a:rPr lang="pl-PL" sz="2200" dirty="0">
                <a:latin typeface="Arial" pitchFamily="34" charset="0"/>
                <a:cs typeface="Arial" pitchFamily="34" charset="0"/>
              </a:rPr>
              <a:t>na „Najbardziej Usportowioną Szkołę Ponadgimnazjalną” </a:t>
            </a:r>
          </a:p>
          <a:p>
            <a:pPr>
              <a:lnSpc>
                <a:spcPct val="150000"/>
              </a:lnSpc>
            </a:pPr>
            <a:r>
              <a:rPr lang="pl-PL" sz="2200" dirty="0">
                <a:latin typeface="Arial" pitchFamily="34" charset="0"/>
                <a:cs typeface="Arial" pitchFamily="34" charset="0"/>
              </a:rPr>
              <a:t>w kategorii chłopców.</a:t>
            </a:r>
            <a:endParaRPr lang="pl-PL" sz="2200" b="1" dirty="0">
              <a:latin typeface="Arial" pitchFamily="34" charset="0"/>
              <a:cs typeface="Arial" pitchFamily="34" charset="0"/>
            </a:endParaRPr>
          </a:p>
        </p:txBody>
      </p:sp>
      <p:sp>
        <p:nvSpPr>
          <p:cNvPr id="11" name="Prostokąt 10"/>
          <p:cNvSpPr/>
          <p:nvPr/>
        </p:nvSpPr>
        <p:spPr>
          <a:xfrm>
            <a:off x="8244408" y="24102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pic>
        <p:nvPicPr>
          <p:cNvPr id="15" name="Obraz 1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215974451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Obraz 14" descr="10154023_699546876777480_1264166363_n.jpg"/>
          <p:cNvPicPr>
            <a:picLocks noChangeAspect="1"/>
          </p:cNvPicPr>
          <p:nvPr/>
        </p:nvPicPr>
        <p:blipFill>
          <a:blip r:embed="rId3" cstate="print"/>
          <a:stretch>
            <a:fillRect/>
          </a:stretch>
        </p:blipFill>
        <p:spPr>
          <a:xfrm>
            <a:off x="-9390" y="1291511"/>
            <a:ext cx="8155093" cy="5589241"/>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sz="1600"/>
          </a:p>
        </p:txBody>
      </p:sp>
      <p:sp>
        <p:nvSpPr>
          <p:cNvPr id="17" name="Prostokąt 16"/>
          <p:cNvSpPr/>
          <p:nvPr/>
        </p:nvSpPr>
        <p:spPr>
          <a:xfrm>
            <a:off x="179512" y="353777"/>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Osiągnięcia i sukcesy</a:t>
            </a:r>
            <a:r>
              <a:rPr lang="pl-PL" sz="24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sportowe</a:t>
            </a:r>
          </a:p>
        </p:txBody>
      </p:sp>
      <p:sp>
        <p:nvSpPr>
          <p:cNvPr id="10" name="Prostokąt 9"/>
          <p:cNvSpPr/>
          <p:nvPr/>
        </p:nvSpPr>
        <p:spPr>
          <a:xfrm>
            <a:off x="42944" y="1234621"/>
            <a:ext cx="7740352" cy="954107"/>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latin typeface="Arial" pitchFamily="34" charset="0"/>
                <a:cs typeface="Arial" pitchFamily="34" charset="0"/>
              </a:rPr>
              <a:t>Elektronik zajął I miejsce </a:t>
            </a:r>
            <a:r>
              <a:rPr lang="pl-PL" dirty="0"/>
              <a:t>w konkursie „Kręci mnie zdrowie” - dla szkół ponadgimnazjalnych w naszym regionie, do którego nasza szkoła została wytypowana przez Premiera Jerzego Buzka.</a:t>
            </a:r>
            <a:endParaRPr lang="pl-PL" b="1" dirty="0">
              <a:latin typeface="Arial" pitchFamily="34" charset="0"/>
              <a:cs typeface="Arial" pitchFamily="34" charset="0"/>
            </a:endParaRPr>
          </a:p>
        </p:txBody>
      </p:sp>
      <p:sp>
        <p:nvSpPr>
          <p:cNvPr id="11" name="Prostokąt 10"/>
          <p:cNvSpPr/>
          <p:nvPr/>
        </p:nvSpPr>
        <p:spPr>
          <a:xfrm>
            <a:off x="8244408" y="24102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pic>
        <p:nvPicPr>
          <p:cNvPr id="16" name="Obraz 15" descr="1.jpg"/>
          <p:cNvPicPr>
            <a:picLocks noChangeAspect="1"/>
          </p:cNvPicPr>
          <p:nvPr/>
        </p:nvPicPr>
        <p:blipFill>
          <a:blip r:embed="rId4" cstate="print"/>
          <a:stretch>
            <a:fillRect/>
          </a:stretch>
        </p:blipFill>
        <p:spPr>
          <a:xfrm>
            <a:off x="56171" y="2245285"/>
            <a:ext cx="3928071" cy="2941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az 17" descr="DSC06237.JPG"/>
          <p:cNvPicPr>
            <a:picLocks noChangeAspect="1"/>
          </p:cNvPicPr>
          <p:nvPr/>
        </p:nvPicPr>
        <p:blipFill>
          <a:blip r:embed="rId5" cstate="print"/>
          <a:stretch>
            <a:fillRect/>
          </a:stretch>
        </p:blipFill>
        <p:spPr>
          <a:xfrm>
            <a:off x="4626701" y="4086132"/>
            <a:ext cx="3528391" cy="2651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descr="1a.jpg"/>
          <p:cNvPicPr>
            <a:picLocks noChangeAspect="1"/>
          </p:cNvPicPr>
          <p:nvPr/>
        </p:nvPicPr>
        <p:blipFill>
          <a:blip r:embed="rId6" cstate="print"/>
          <a:stretch>
            <a:fillRect/>
          </a:stretch>
        </p:blipFill>
        <p:spPr>
          <a:xfrm>
            <a:off x="353648" y="4188608"/>
            <a:ext cx="3443544"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descr="P3070071.JPG"/>
          <p:cNvPicPr>
            <a:picLocks noChangeAspect="1"/>
          </p:cNvPicPr>
          <p:nvPr/>
        </p:nvPicPr>
        <p:blipFill>
          <a:blip r:embed="rId7" cstate="print"/>
          <a:srcRect t="5613"/>
          <a:stretch>
            <a:fillRect/>
          </a:stretch>
        </p:blipFill>
        <p:spPr>
          <a:xfrm>
            <a:off x="4171292" y="2297218"/>
            <a:ext cx="3520939" cy="2493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Obraz 20" descr="10157156_712639268801574_9015941431289805437_n.jpg"/>
          <p:cNvPicPr>
            <a:picLocks noChangeAspect="1"/>
          </p:cNvPicPr>
          <p:nvPr/>
        </p:nvPicPr>
        <p:blipFill>
          <a:blip r:embed="rId8" cstate="print"/>
          <a:stretch>
            <a:fillRect/>
          </a:stretch>
        </p:blipFill>
        <p:spPr>
          <a:xfrm>
            <a:off x="1854115" y="3508204"/>
            <a:ext cx="4820023" cy="3218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Obraz 21"/>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2159744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p:stCondLst>
                              <p:cond delay="450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7500"/>
                            </p:stCondLst>
                            <p:childTnLst>
                              <p:par>
                                <p:cTn id="13" presetID="10" presetClass="entr" presetSubtype="0" fill="hold" nodeType="afterEffect">
                                  <p:stCondLst>
                                    <p:cond delay="2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12000"/>
                            </p:stCondLst>
                            <p:childTnLst>
                              <p:par>
                                <p:cTn id="17" presetID="10" presetClass="entr" presetSubtype="0"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par>
                          <p:cTn id="20" fill="hold">
                            <p:stCondLst>
                              <p:cond delay="15000"/>
                            </p:stCondLst>
                            <p:childTnLst>
                              <p:par>
                                <p:cTn id="21" presetID="49" presetClass="entr" presetSubtype="0" decel="100000" fill="hold" nodeType="after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2000" fill="hold"/>
                                        <p:tgtEl>
                                          <p:spTgt spid="21"/>
                                        </p:tgtEl>
                                        <p:attrNameLst>
                                          <p:attrName>ppt_w</p:attrName>
                                        </p:attrNameLst>
                                      </p:cBhvr>
                                      <p:tavLst>
                                        <p:tav tm="0">
                                          <p:val>
                                            <p:fltVal val="0"/>
                                          </p:val>
                                        </p:tav>
                                        <p:tav tm="100000">
                                          <p:val>
                                            <p:strVal val="#ppt_w"/>
                                          </p:val>
                                        </p:tav>
                                      </p:tavLst>
                                    </p:anim>
                                    <p:anim calcmode="lin" valueType="num">
                                      <p:cBhvr>
                                        <p:cTn id="24" dur="2000" fill="hold"/>
                                        <p:tgtEl>
                                          <p:spTgt spid="21"/>
                                        </p:tgtEl>
                                        <p:attrNameLst>
                                          <p:attrName>ppt_h</p:attrName>
                                        </p:attrNameLst>
                                      </p:cBhvr>
                                      <p:tavLst>
                                        <p:tav tm="0">
                                          <p:val>
                                            <p:fltVal val="0"/>
                                          </p:val>
                                        </p:tav>
                                        <p:tav tm="100000">
                                          <p:val>
                                            <p:strVal val="#ppt_h"/>
                                          </p:val>
                                        </p:tav>
                                      </p:tavLst>
                                    </p:anim>
                                    <p:anim calcmode="lin" valueType="num">
                                      <p:cBhvr>
                                        <p:cTn id="25" dur="2000" fill="hold"/>
                                        <p:tgtEl>
                                          <p:spTgt spid="21"/>
                                        </p:tgtEl>
                                        <p:attrNameLst>
                                          <p:attrName>style.rotation</p:attrName>
                                        </p:attrNameLst>
                                      </p:cBhvr>
                                      <p:tavLst>
                                        <p:tav tm="0">
                                          <p:val>
                                            <p:fltVal val="360"/>
                                          </p:val>
                                        </p:tav>
                                        <p:tav tm="100000">
                                          <p:val>
                                            <p:fltVal val="0"/>
                                          </p:val>
                                        </p:tav>
                                      </p:tavLst>
                                    </p:anim>
                                    <p:animEffect transition="in" filter="fade">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17103498_1129829153830647_6777689924660865643_n.jpg"/>
          <p:cNvPicPr>
            <a:picLocks noChangeAspect="1"/>
          </p:cNvPicPr>
          <p:nvPr/>
        </p:nvPicPr>
        <p:blipFill>
          <a:blip r:embed="rId3" cstate="print"/>
          <a:srcRect b="8612"/>
          <a:stretch>
            <a:fillRect/>
          </a:stretch>
        </p:blipFill>
        <p:spPr>
          <a:xfrm>
            <a:off x="0" y="1268760"/>
            <a:ext cx="8154558" cy="5589240"/>
          </a:xfrm>
          <a:prstGeom prst="rect">
            <a:avLst/>
          </a:prstGeom>
        </p:spPr>
      </p:pic>
      <p:sp>
        <p:nvSpPr>
          <p:cNvPr id="13" name="Prostokąt 12"/>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Szkolny</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Klub</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Sportowy</a:t>
            </a:r>
          </a:p>
        </p:txBody>
      </p:sp>
      <p:pic>
        <p:nvPicPr>
          <p:cNvPr id="44033" name="Picture 1"/>
          <p:cNvPicPr>
            <a:picLocks noChangeAspect="1" noChangeArrowheads="1"/>
          </p:cNvPicPr>
          <p:nvPr/>
        </p:nvPicPr>
        <p:blipFill>
          <a:blip r:embed="rId4" cstate="print"/>
          <a:srcRect t="5068"/>
          <a:stretch>
            <a:fillRect/>
          </a:stretch>
        </p:blipFill>
        <p:spPr bwMode="auto">
          <a:xfrm>
            <a:off x="323528" y="3573016"/>
            <a:ext cx="4499993" cy="3081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descr="14925356_1032130153600548_4022376771357366547_n.jpg"/>
          <p:cNvPicPr>
            <a:picLocks noChangeAspect="1"/>
          </p:cNvPicPr>
          <p:nvPr/>
        </p:nvPicPr>
        <p:blipFill>
          <a:blip r:embed="rId5" cstate="print"/>
          <a:stretch>
            <a:fillRect/>
          </a:stretch>
        </p:blipFill>
        <p:spPr>
          <a:xfrm>
            <a:off x="3347864" y="1412776"/>
            <a:ext cx="4627414" cy="3642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az 16" descr="1780636_681201468612021_1370965566_n.jpg"/>
          <p:cNvPicPr>
            <a:picLocks noChangeAspect="1"/>
          </p:cNvPicPr>
          <p:nvPr/>
        </p:nvPicPr>
        <p:blipFill>
          <a:blip r:embed="rId6" cstate="print"/>
          <a:srcRect l="6729"/>
          <a:stretch>
            <a:fillRect/>
          </a:stretch>
        </p:blipFill>
        <p:spPr>
          <a:xfrm>
            <a:off x="899592" y="1772816"/>
            <a:ext cx="6480720" cy="3908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az 17" descr="15027611_1039951032818460_7789752295921392110_n.jpg"/>
          <p:cNvPicPr>
            <a:picLocks noChangeAspect="1"/>
          </p:cNvPicPr>
          <p:nvPr/>
        </p:nvPicPr>
        <p:blipFill>
          <a:blip r:embed="rId7" cstate="print"/>
          <a:stretch>
            <a:fillRect/>
          </a:stretch>
        </p:blipFill>
        <p:spPr>
          <a:xfrm>
            <a:off x="4860032" y="1340768"/>
            <a:ext cx="4022982" cy="5517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descr="IMG_20151213_225147.jpg"/>
          <p:cNvPicPr>
            <a:picLocks noChangeAspect="1"/>
          </p:cNvPicPr>
          <p:nvPr/>
        </p:nvPicPr>
        <p:blipFill>
          <a:blip r:embed="rId8" cstate="print"/>
          <a:stretch>
            <a:fillRect/>
          </a:stretch>
        </p:blipFill>
        <p:spPr>
          <a:xfrm>
            <a:off x="0" y="1412776"/>
            <a:ext cx="6599262" cy="4974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descr="12115674_796267667186799_8665230622108416247_n.jpg"/>
          <p:cNvPicPr>
            <a:picLocks noChangeAspect="1"/>
          </p:cNvPicPr>
          <p:nvPr/>
        </p:nvPicPr>
        <p:blipFill>
          <a:blip r:embed="rId9" cstate="print"/>
          <a:stretch>
            <a:fillRect/>
          </a:stretch>
        </p:blipFill>
        <p:spPr>
          <a:xfrm>
            <a:off x="3131840" y="1412776"/>
            <a:ext cx="5858228" cy="3295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Obraz 20" descr="12342552_815055855307980_4901675622089115171_n.jpg"/>
          <p:cNvPicPr>
            <a:picLocks noChangeAspect="1"/>
          </p:cNvPicPr>
          <p:nvPr/>
        </p:nvPicPr>
        <p:blipFill>
          <a:blip r:embed="rId10" cstate="print"/>
          <a:stretch>
            <a:fillRect/>
          </a:stretch>
        </p:blipFill>
        <p:spPr>
          <a:xfrm>
            <a:off x="539552" y="1772816"/>
            <a:ext cx="7620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Obraz 21"/>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4033"/>
                                        </p:tgtEl>
                                        <p:attrNameLst>
                                          <p:attrName>style.visibility</p:attrName>
                                        </p:attrNameLst>
                                      </p:cBhvr>
                                      <p:to>
                                        <p:strVal val="visible"/>
                                      </p:to>
                                    </p:set>
                                    <p:animEffect transition="in" filter="fade">
                                      <p:cBhvr>
                                        <p:cTn id="7" dur="2000"/>
                                        <p:tgtEl>
                                          <p:spTgt spid="44033"/>
                                        </p:tgtEl>
                                      </p:cBhvr>
                                    </p:animEffect>
                                  </p:child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7000"/>
                            </p:stCondLst>
                            <p:childTnLst>
                              <p:par>
                                <p:cTn id="13" presetID="10" presetClass="entr" presetSubtype="0" fill="hold"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par>
                          <p:cTn id="16" fill="hold">
                            <p:stCondLst>
                              <p:cond delay="10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par>
                          <p:cTn id="20" fill="hold">
                            <p:stCondLst>
                              <p:cond delay="12000"/>
                            </p:stCondLst>
                            <p:childTnLst>
                              <p:par>
                                <p:cTn id="21" presetID="10"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15000"/>
                            </p:stCondLst>
                            <p:childTnLst>
                              <p:par>
                                <p:cTn id="25" presetID="10" presetClass="entr" presetSubtype="0"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par>
                          <p:cTn id="28" fill="hold">
                            <p:stCondLst>
                              <p:cond delay="18000"/>
                            </p:stCondLst>
                            <p:childTnLst>
                              <p:par>
                                <p:cTn id="29" presetID="10" presetClass="entr" presetSubtype="0" fill="hold" nodeType="afterEffect">
                                  <p:stCondLst>
                                    <p:cond delay="10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Koło</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Techniki</a:t>
            </a:r>
          </a:p>
        </p:txBody>
      </p:sp>
      <p:pic>
        <p:nvPicPr>
          <p:cNvPr id="14" name="Obraz 13" descr="DSCN0293.JPG"/>
          <p:cNvPicPr>
            <a:picLocks noChangeAspect="1"/>
          </p:cNvPicPr>
          <p:nvPr/>
        </p:nvPicPr>
        <p:blipFill>
          <a:blip r:embed="rId3" cstate="print"/>
          <a:srcRect b="7102"/>
          <a:stretch>
            <a:fillRect/>
          </a:stretch>
        </p:blipFill>
        <p:spPr>
          <a:xfrm>
            <a:off x="1541" y="1159982"/>
            <a:ext cx="8175397" cy="5698018"/>
          </a:xfrm>
          <a:prstGeom prst="rect">
            <a:avLst/>
          </a:prstGeom>
        </p:spPr>
      </p:pic>
      <p:sp>
        <p:nvSpPr>
          <p:cNvPr id="16" name="Prostokąt 15"/>
          <p:cNvSpPr/>
          <p:nvPr/>
        </p:nvSpPr>
        <p:spPr>
          <a:xfrm>
            <a:off x="3851920" y="5345921"/>
            <a:ext cx="4139952" cy="1323439"/>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r"/>
            <a:r>
              <a:rPr lang="pl-PL" sz="2000" dirty="0"/>
              <a:t>Koło Techniki ma na celu przygotować naszych uczniów </a:t>
            </a:r>
            <a:br>
              <a:rPr lang="pl-PL" sz="2000" dirty="0"/>
            </a:br>
            <a:r>
              <a:rPr lang="pl-PL" sz="2000" dirty="0"/>
              <a:t>do Konkursów i Olimpiad Technicznych.</a:t>
            </a:r>
            <a:endParaRPr lang="pl-PL" b="1" dirty="0">
              <a:latin typeface="Arial" pitchFamily="34" charset="0"/>
              <a:cs typeface="Arial" pitchFamily="34" charset="0"/>
            </a:endParaRPr>
          </a:p>
        </p:txBody>
      </p:sp>
      <p:pic>
        <p:nvPicPr>
          <p:cNvPr id="18" name="Obraz 1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052736"/>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graphicFrame>
        <p:nvGraphicFramePr>
          <p:cNvPr id="2" name="Tabela 1"/>
          <p:cNvGraphicFramePr>
            <a:graphicFrameLocks noGrp="1"/>
          </p:cNvGraphicFramePr>
          <p:nvPr>
            <p:extLst>
              <p:ext uri="{D42A27DB-BD31-4B8C-83A1-F6EECF244321}">
                <p14:modId xmlns="" xmlns:p14="http://schemas.microsoft.com/office/powerpoint/2010/main" val="2711608112"/>
              </p:ext>
            </p:extLst>
          </p:nvPr>
        </p:nvGraphicFramePr>
        <p:xfrm>
          <a:off x="0" y="1268760"/>
          <a:ext cx="8100392" cy="2610411"/>
        </p:xfrm>
        <a:graphic>
          <a:graphicData uri="http://schemas.openxmlformats.org/drawingml/2006/table">
            <a:tbl>
              <a:tblPr firstRow="1" firstCol="1" bandRow="1">
                <a:tableStyleId>{5C22544A-7EE6-4342-B048-85BDC9FD1C3A}</a:tableStyleId>
              </a:tblPr>
              <a:tblGrid>
                <a:gridCol w="2159459">
                  <a:extLst>
                    <a:ext uri="{9D8B030D-6E8A-4147-A177-3AD203B41FA5}">
                      <a16:colId xmlns="" xmlns:a16="http://schemas.microsoft.com/office/drawing/2014/main" val="20000"/>
                    </a:ext>
                  </a:extLst>
                </a:gridCol>
                <a:gridCol w="5940933">
                  <a:extLst>
                    <a:ext uri="{9D8B030D-6E8A-4147-A177-3AD203B41FA5}">
                      <a16:colId xmlns="" xmlns:a16="http://schemas.microsoft.com/office/drawing/2014/main" val="20001"/>
                    </a:ext>
                  </a:extLst>
                </a:gridCol>
              </a:tblGrid>
              <a:tr h="719848">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ZAWÓD</a:t>
                      </a:r>
                    </a:p>
                    <a:p>
                      <a:pPr algn="ctr">
                        <a:lnSpc>
                          <a:spcPct val="115000"/>
                        </a:lnSpc>
                        <a:spcAft>
                          <a:spcPts val="0"/>
                        </a:spcAft>
                      </a:pPr>
                      <a:endParaRPr lang="pl-PL"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KWALIFIKACJE</a:t>
                      </a:r>
                      <a:endParaRPr lang="pl-PL" sz="1400" dirty="0">
                        <a:effectLst/>
                        <a:latin typeface="Arial" pitchFamily="34" charset="0"/>
                        <a:ea typeface="Calibri"/>
                        <a:cs typeface="Arial" pitchFamily="34" charset="0"/>
                      </a:endParaRPr>
                    </a:p>
                  </a:txBody>
                  <a:tcPr marL="68580" marR="68580" marT="0" marB="0"/>
                </a:tc>
                <a:extLst>
                  <a:ext uri="{0D108BD9-81ED-4DB2-BD59-A6C34878D82A}">
                    <a16:rowId xmlns="" xmlns:a16="http://schemas.microsoft.com/office/drawing/2014/main" val="10000"/>
                  </a:ext>
                </a:extLst>
              </a:tr>
              <a:tr h="120812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pl-PL" sz="1400" dirty="0">
                          <a:effectLst/>
                          <a:latin typeface="Arial" pitchFamily="34" charset="0"/>
                          <a:cs typeface="Arial" pitchFamily="34" charset="0"/>
                        </a:rPr>
                        <a:t>Technik </a:t>
                      </a:r>
                      <a:r>
                        <a:rPr lang="pl-PL" sz="1400" dirty="0" smtClean="0">
                          <a:latin typeface="Arial" pitchFamily="34" charset="0"/>
                          <a:cs typeface="Arial" pitchFamily="34" charset="0"/>
                        </a:rPr>
                        <a:t>programista</a:t>
                      </a:r>
                      <a:endParaRPr lang="pl-PL" sz="1400" dirty="0">
                        <a:effectLst/>
                        <a:latin typeface="Arial" pitchFamily="34" charset="0"/>
                        <a:ea typeface="Calibri"/>
                        <a:cs typeface="Arial" pitchFamily="34" charset="0"/>
                      </a:endParaRPr>
                    </a:p>
                    <a:p>
                      <a:pPr>
                        <a:lnSpc>
                          <a:spcPct val="115000"/>
                        </a:lnSpc>
                        <a:spcAft>
                          <a:spcPts val="0"/>
                        </a:spcAft>
                      </a:pPr>
                      <a:endParaRPr lang="pl-PL" sz="1400" dirty="0">
                        <a:effectLst/>
                        <a:latin typeface="Arial" pitchFamily="34" charset="0"/>
                        <a:ea typeface="Calibri"/>
                        <a:cs typeface="Arial" pitchFamily="34" charset="0"/>
                      </a:endParaRPr>
                    </a:p>
                  </a:txBody>
                  <a:tcPr marL="68580" marR="68580" marT="0" marB="0" anchor="ctr"/>
                </a:tc>
                <a:tc>
                  <a:txBody>
                    <a:bodyPr/>
                    <a:lstStyle/>
                    <a:p>
                      <a:pPr marL="342900" lvl="0" indent="-342900">
                        <a:lnSpc>
                          <a:spcPct val="115000"/>
                        </a:lnSpc>
                        <a:spcAft>
                          <a:spcPts val="0"/>
                        </a:spcAft>
                        <a:buFont typeface="Symbol"/>
                        <a:buChar char=""/>
                      </a:pPr>
                      <a:r>
                        <a:rPr kumimoji="0" lang="pl-PL" sz="1400" kern="1200" dirty="0" smtClean="0">
                          <a:solidFill>
                            <a:schemeClr val="dk1"/>
                          </a:solidFill>
                          <a:latin typeface="Arial" pitchFamily="34" charset="0"/>
                          <a:ea typeface="+mn-ea"/>
                          <a:cs typeface="Arial" pitchFamily="34" charset="0"/>
                        </a:rPr>
                        <a:t>Tworzenie i administrowanie stronami internetowymi oraz bazami danych</a:t>
                      </a:r>
                    </a:p>
                    <a:p>
                      <a:pPr marL="342900" lvl="0" indent="-342900">
                        <a:lnSpc>
                          <a:spcPct val="115000"/>
                        </a:lnSpc>
                        <a:spcAft>
                          <a:spcPts val="0"/>
                        </a:spcAft>
                        <a:buFont typeface="Symbol"/>
                        <a:buChar char=""/>
                      </a:pPr>
                      <a:endParaRPr kumimoji="0" lang="pl-PL" sz="1400" kern="1200" dirty="0" smtClean="0">
                        <a:solidFill>
                          <a:schemeClr val="dk1"/>
                        </a:solidFill>
                        <a:latin typeface="Arial" pitchFamily="34" charset="0"/>
                        <a:ea typeface="+mn-ea"/>
                        <a:cs typeface="Arial" pitchFamily="34" charset="0"/>
                      </a:endParaRPr>
                    </a:p>
                    <a:p>
                      <a:pPr marL="342900" lvl="0" indent="-342900">
                        <a:lnSpc>
                          <a:spcPct val="115000"/>
                        </a:lnSpc>
                        <a:spcAft>
                          <a:spcPts val="0"/>
                        </a:spcAft>
                        <a:buFont typeface="Symbol"/>
                        <a:buChar char=""/>
                      </a:pPr>
                      <a:r>
                        <a:rPr kumimoji="0" lang="pl-PL" sz="1400" kern="1200" dirty="0" smtClean="0">
                          <a:solidFill>
                            <a:schemeClr val="dk1"/>
                          </a:solidFill>
                          <a:latin typeface="Arial" pitchFamily="34" charset="0"/>
                          <a:ea typeface="+mn-ea"/>
                          <a:cs typeface="Arial" pitchFamily="34" charset="0"/>
                        </a:rPr>
                        <a:t>Projektowanie, programowanie i testowanie aplikacji</a:t>
                      </a:r>
                      <a:endParaRPr lang="pl-PL" sz="1400" b="0" dirty="0">
                        <a:effectLst/>
                        <a:latin typeface="Arial" pitchFamily="34" charset="0"/>
                        <a:cs typeface="Arial" pitchFamily="34" charset="0"/>
                      </a:endParaRPr>
                    </a:p>
                  </a:txBody>
                  <a:tcPr marL="68580" marR="68580" marT="0" marB="0" anchor="ctr"/>
                </a:tc>
                <a:extLst>
                  <a:ext uri="{0D108BD9-81ED-4DB2-BD59-A6C34878D82A}">
                    <a16:rowId xmlns="" xmlns:a16="http://schemas.microsoft.com/office/drawing/2014/main" val="10001"/>
                  </a:ext>
                </a:extLst>
              </a:tr>
              <a:tr h="666195">
                <a:tc>
                  <a:txBody>
                    <a:bodyPr/>
                    <a:lstStyle/>
                    <a:p>
                      <a:pPr>
                        <a:lnSpc>
                          <a:spcPct val="115000"/>
                        </a:lnSpc>
                        <a:spcAft>
                          <a:spcPts val="0"/>
                        </a:spcAft>
                      </a:pPr>
                      <a:r>
                        <a:rPr lang="pl-PL" sz="1400" dirty="0">
                          <a:effectLst/>
                          <a:latin typeface="Arial" pitchFamily="34" charset="0"/>
                          <a:cs typeface="Arial" pitchFamily="34" charset="0"/>
                        </a:rPr>
                        <a:t>Elektronik (3 lata)</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lvl="0" indent="-342900">
                        <a:lnSpc>
                          <a:spcPct val="115000"/>
                        </a:lnSpc>
                        <a:spcAft>
                          <a:spcPts val="0"/>
                        </a:spcAft>
                        <a:buFont typeface="Symbol"/>
                        <a:buChar char=""/>
                      </a:pPr>
                      <a:r>
                        <a:rPr kumimoji="0" lang="pl-PL" sz="1400" kern="1200" dirty="0">
                          <a:solidFill>
                            <a:schemeClr val="dk1"/>
                          </a:solidFill>
                          <a:latin typeface="Arial" pitchFamily="34" charset="0"/>
                          <a:ea typeface="+mn-ea"/>
                          <a:cs typeface="Arial" pitchFamily="34" charset="0"/>
                        </a:rPr>
                        <a:t> Montaż oraz instalowanie układów i urządzeń elektronicznych</a:t>
                      </a:r>
                    </a:p>
                  </a:txBody>
                  <a:tcPr marL="68580" marR="68580" marT="0" marB="0" anchor="ctr"/>
                </a:tc>
                <a:extLst>
                  <a:ext uri="{0D108BD9-81ED-4DB2-BD59-A6C34878D82A}">
                    <a16:rowId xmlns="" xmlns:a16="http://schemas.microsoft.com/office/drawing/2014/main" val="10003"/>
                  </a:ext>
                </a:extLst>
              </a:tr>
            </a:tbl>
          </a:graphicData>
        </a:graphic>
      </p:graphicFrame>
      <p:sp>
        <p:nvSpPr>
          <p:cNvPr id="10" name="Prostokąt 9"/>
          <p:cNvSpPr/>
          <p:nvPr/>
        </p:nvSpPr>
        <p:spPr>
          <a:xfrm>
            <a:off x="251520" y="4365104"/>
            <a:ext cx="7632848" cy="1668214"/>
          </a:xfrm>
          <a:prstGeom prst="rect">
            <a:avLst/>
          </a:prstGeom>
        </p:spPr>
        <p:txBody>
          <a:bodyPr wrap="square">
            <a:spAutoFit/>
          </a:bodyPr>
          <a:lstStyle/>
          <a:p>
            <a:pPr fontAlgn="auto">
              <a:lnSpc>
                <a:spcPct val="150000"/>
              </a:lnSpc>
              <a:spcBef>
                <a:spcPts val="0"/>
              </a:spcBef>
              <a:spcAft>
                <a:spcPts val="0"/>
              </a:spcAft>
              <a:defRPr/>
            </a:pPr>
            <a:r>
              <a:rPr lang="pl-PL" sz="1400" dirty="0">
                <a:latin typeface="Arial" pitchFamily="34" charset="0"/>
                <a:cs typeface="Arial" pitchFamily="34" charset="0"/>
              </a:rPr>
              <a:t>Nauka w technikum trwa </a:t>
            </a:r>
            <a:r>
              <a:rPr lang="pl-PL" sz="1400" b="1" dirty="0" smtClean="0">
                <a:latin typeface="Arial" pitchFamily="34" charset="0"/>
                <a:cs typeface="Arial" pitchFamily="34" charset="0"/>
              </a:rPr>
              <a:t>5 lat</a:t>
            </a:r>
            <a:r>
              <a:rPr lang="pl-PL" sz="1400" dirty="0" smtClean="0">
                <a:latin typeface="Arial" pitchFamily="34" charset="0"/>
                <a:cs typeface="Arial" pitchFamily="34" charset="0"/>
              </a:rPr>
              <a:t>. </a:t>
            </a:r>
            <a:r>
              <a:rPr lang="pl-PL" sz="1400" dirty="0">
                <a:latin typeface="Arial" pitchFamily="34" charset="0"/>
                <a:cs typeface="Arial" pitchFamily="34" charset="0"/>
              </a:rPr>
              <a:t>Na zakończenie </a:t>
            </a:r>
            <a:r>
              <a:rPr lang="pl-PL" sz="1400" dirty="0" smtClean="0">
                <a:latin typeface="Arial" pitchFamily="34" charset="0"/>
                <a:cs typeface="Arial" pitchFamily="34" charset="0"/>
              </a:rPr>
              <a:t>piątej klasy </a:t>
            </a:r>
            <a:r>
              <a:rPr lang="pl-PL" sz="1400" dirty="0">
                <a:latin typeface="Arial" pitchFamily="34" charset="0"/>
                <a:cs typeface="Arial" pitchFamily="34" charset="0"/>
              </a:rPr>
              <a:t>uczniowie zdają </a:t>
            </a:r>
            <a:r>
              <a:rPr lang="pl-PL" sz="1400" b="1" dirty="0">
                <a:latin typeface="Arial" pitchFamily="34" charset="0"/>
                <a:cs typeface="Arial" pitchFamily="34" charset="0"/>
              </a:rPr>
              <a:t>egzamin maturalny</a:t>
            </a:r>
            <a:r>
              <a:rPr lang="pl-PL" sz="1400" dirty="0">
                <a:latin typeface="Arial" pitchFamily="34" charset="0"/>
                <a:cs typeface="Arial" pitchFamily="34" charset="0"/>
              </a:rPr>
              <a:t>. Podczas cyklu kształcenia zdają </a:t>
            </a:r>
            <a:r>
              <a:rPr lang="pl-PL" sz="1400" b="1" dirty="0">
                <a:latin typeface="Arial" pitchFamily="34" charset="0"/>
                <a:cs typeface="Arial" pitchFamily="34" charset="0"/>
              </a:rPr>
              <a:t>egzaminy na poszczególne kwalifikacje</a:t>
            </a:r>
            <a:r>
              <a:rPr lang="pl-PL" sz="1400" dirty="0">
                <a:latin typeface="Arial" pitchFamily="34" charset="0"/>
                <a:cs typeface="Arial" pitchFamily="34" charset="0"/>
              </a:rPr>
              <a:t>. </a:t>
            </a:r>
            <a:endParaRPr lang="pl-PL" sz="1400" dirty="0" smtClean="0">
              <a:latin typeface="Arial" pitchFamily="34" charset="0"/>
              <a:cs typeface="Arial" pitchFamily="34" charset="0"/>
            </a:endParaRPr>
          </a:p>
          <a:p>
            <a:pPr fontAlgn="auto">
              <a:lnSpc>
                <a:spcPct val="150000"/>
              </a:lnSpc>
              <a:spcBef>
                <a:spcPts val="0"/>
              </a:spcBef>
              <a:spcAft>
                <a:spcPts val="0"/>
              </a:spcAft>
              <a:defRPr/>
            </a:pPr>
            <a:endParaRPr lang="pl-PL" sz="1400" dirty="0" smtClean="0">
              <a:latin typeface="Arial" pitchFamily="34" charset="0"/>
              <a:cs typeface="Arial" pitchFamily="34" charset="0"/>
            </a:endParaRPr>
          </a:p>
          <a:p>
            <a:pPr fontAlgn="auto">
              <a:lnSpc>
                <a:spcPct val="150000"/>
              </a:lnSpc>
              <a:spcBef>
                <a:spcPts val="0"/>
              </a:spcBef>
              <a:spcAft>
                <a:spcPts val="0"/>
              </a:spcAft>
              <a:defRPr/>
            </a:pPr>
            <a:r>
              <a:rPr lang="pl-PL" sz="1400" dirty="0" smtClean="0">
                <a:latin typeface="Arial" pitchFamily="34" charset="0"/>
                <a:cs typeface="Arial" pitchFamily="34" charset="0"/>
              </a:rPr>
              <a:t>Po </a:t>
            </a:r>
            <a:r>
              <a:rPr lang="pl-PL" sz="1400" dirty="0">
                <a:latin typeface="Arial" pitchFamily="34" charset="0"/>
                <a:cs typeface="Arial" pitchFamily="34" charset="0"/>
              </a:rPr>
              <a:t>ukończeniu szkoły i pozytywnym zaliczeniu egzaminów ze wszystkich kwalifikacji otrzymują </a:t>
            </a:r>
            <a:r>
              <a:rPr lang="pl-PL" sz="1400" b="1" dirty="0">
                <a:latin typeface="Arial" pitchFamily="34" charset="0"/>
                <a:cs typeface="Arial" pitchFamily="34" charset="0"/>
              </a:rPr>
              <a:t>tytuł zawodowy technika</a:t>
            </a:r>
            <a:r>
              <a:rPr lang="pl-PL" sz="1400" dirty="0">
                <a:latin typeface="Arial" pitchFamily="34" charset="0"/>
                <a:cs typeface="Arial" pitchFamily="34" charset="0"/>
              </a:rPr>
              <a:t> w określonym zawodzie.</a:t>
            </a:r>
          </a:p>
        </p:txBody>
      </p:sp>
      <p:pic>
        <p:nvPicPr>
          <p:cNvPr id="11" name="Obraz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9" name="Prostokąt 8"/>
          <p:cNvSpPr/>
          <p:nvPr/>
        </p:nvSpPr>
        <p:spPr>
          <a:xfrm>
            <a:off x="428596" y="282339"/>
            <a:ext cx="7072362" cy="646331"/>
          </a:xfrm>
          <a:prstGeom prst="rect">
            <a:avLst/>
          </a:prstGeom>
        </p:spPr>
        <p:txBody>
          <a:bodyPr>
            <a:spAutoFit/>
          </a:bodyPr>
          <a:lstStyle/>
          <a:p>
            <a:pPr algn="ctr" fontAlgn="auto">
              <a:spcBef>
                <a:spcPts val="0"/>
              </a:spcBef>
              <a:spcAft>
                <a:spcPts val="0"/>
              </a:spcAft>
              <a:defRPr/>
            </a:pP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Technikum 5 –letnie </a:t>
            </a:r>
            <a:r>
              <a:rPr lang="pl-PL" sz="20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 szkole podstawowej)</a:t>
            </a:r>
            <a:endParaRPr lang="pl-PL" sz="20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Zdj&amp;eogon;cie u&amp;zdot;ytkownika Zespó&amp;lstrok; Szkó&amp;lstrok; Elektronicznych i Informatycznych w Sosnowcu."/>
          <p:cNvPicPr>
            <a:picLocks noChangeAspect="1" noChangeArrowheads="1"/>
          </p:cNvPicPr>
          <p:nvPr/>
        </p:nvPicPr>
        <p:blipFill>
          <a:blip r:embed="rId3" cstate="print"/>
          <a:srcRect l="4326" r="9872"/>
          <a:stretch>
            <a:fillRect/>
          </a:stretch>
        </p:blipFill>
        <p:spPr bwMode="auto">
          <a:xfrm>
            <a:off x="-36512" y="1268760"/>
            <a:ext cx="8208912" cy="5616625"/>
          </a:xfrm>
          <a:prstGeom prst="rect">
            <a:avLst/>
          </a:prstGeom>
          <a:noFill/>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323528" y="44624"/>
            <a:ext cx="742955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Osiągnięcia</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i</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sukcesy</a:t>
            </a:r>
          </a:p>
        </p:txBody>
      </p:sp>
      <p:sp>
        <p:nvSpPr>
          <p:cNvPr id="10" name="Prostokąt 9"/>
          <p:cNvSpPr/>
          <p:nvPr/>
        </p:nvSpPr>
        <p:spPr>
          <a:xfrm>
            <a:off x="323528" y="692696"/>
            <a:ext cx="7272808" cy="584775"/>
          </a:xfrm>
          <a:prstGeom prst="rect">
            <a:avLst/>
          </a:prstGeom>
        </p:spPr>
        <p:txBody>
          <a:bodyPr wrap="square">
            <a:spAutoFit/>
          </a:bodyPr>
          <a:lstStyle/>
          <a:p>
            <a:pPr algn="ctr"/>
            <a:r>
              <a:rPr lang="pl-PL" sz="1600" b="1" dirty="0">
                <a:solidFill>
                  <a:schemeClr val="bg1"/>
                </a:solidFill>
              </a:rPr>
              <a:t>Wszyscy laureaci oraz zwycięzcy olimpiad </a:t>
            </a:r>
            <a:br>
              <a:rPr lang="pl-PL" sz="1600" b="1" dirty="0">
                <a:solidFill>
                  <a:schemeClr val="bg1"/>
                </a:solidFill>
              </a:rPr>
            </a:br>
            <a:r>
              <a:rPr lang="pl-PL" sz="1600" b="1" dirty="0">
                <a:solidFill>
                  <a:schemeClr val="bg1"/>
                </a:solidFill>
              </a:rPr>
              <a:t>są zwolnieni z części pisemnej egzaminu zawodowego</a:t>
            </a:r>
          </a:p>
        </p:txBody>
      </p:sp>
      <p:sp>
        <p:nvSpPr>
          <p:cNvPr id="11" name="Prostokąt 10"/>
          <p:cNvSpPr/>
          <p:nvPr/>
        </p:nvSpPr>
        <p:spPr>
          <a:xfrm>
            <a:off x="3203848" y="1556792"/>
            <a:ext cx="4752528" cy="4893647"/>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nchor="ctr">
            <a:spAutoFit/>
          </a:bodyPr>
          <a:lstStyle/>
          <a:p>
            <a:pPr algn="r" fontAlgn="ctr">
              <a:lnSpc>
                <a:spcPct val="150000"/>
              </a:lnSpc>
            </a:pPr>
            <a:r>
              <a:rPr lang="pl-PL" sz="1600" dirty="0">
                <a:latin typeface="Arial" pitchFamily="34" charset="0"/>
                <a:cs typeface="Arial" pitchFamily="34" charset="0"/>
              </a:rPr>
              <a:t>Ogólnopolska Olimpiada Wiedzy Elektrycznej </a:t>
            </a:r>
            <a:br>
              <a:rPr lang="pl-PL" sz="1600" dirty="0">
                <a:latin typeface="Arial" pitchFamily="34" charset="0"/>
                <a:cs typeface="Arial" pitchFamily="34" charset="0"/>
              </a:rPr>
            </a:br>
            <a:r>
              <a:rPr lang="pl-PL" sz="1600" dirty="0">
                <a:latin typeface="Arial" pitchFamily="34" charset="0"/>
                <a:cs typeface="Arial" pitchFamily="34" charset="0"/>
              </a:rPr>
              <a:t>i Elektronicznej</a:t>
            </a:r>
          </a:p>
          <a:p>
            <a:pPr algn="r" fontAlgn="ctr">
              <a:lnSpc>
                <a:spcPct val="150000"/>
              </a:lnSpc>
            </a:pPr>
            <a:r>
              <a:rPr lang="pl-PL" sz="1600" dirty="0">
                <a:latin typeface="Arial" pitchFamily="34" charset="0"/>
                <a:cs typeface="Arial" pitchFamily="34" charset="0"/>
              </a:rPr>
              <a:t>Olimpiada Wiedzy o Wynalazczości</a:t>
            </a:r>
          </a:p>
          <a:p>
            <a:pPr algn="r" fontAlgn="auto">
              <a:lnSpc>
                <a:spcPct val="150000"/>
              </a:lnSpc>
            </a:pPr>
            <a:r>
              <a:rPr lang="pl-PL" sz="1600" dirty="0">
                <a:latin typeface="Arial" pitchFamily="34" charset="0"/>
                <a:cs typeface="Arial" pitchFamily="34" charset="0"/>
              </a:rPr>
              <a:t>Olimpiada Wiedzy Technicznej</a:t>
            </a:r>
          </a:p>
          <a:p>
            <a:pPr algn="r" fontAlgn="auto">
              <a:lnSpc>
                <a:spcPct val="150000"/>
              </a:lnSpc>
            </a:pPr>
            <a:r>
              <a:rPr lang="pl-PL" sz="1600" dirty="0">
                <a:latin typeface="Arial" pitchFamily="34" charset="0"/>
                <a:cs typeface="Arial" pitchFamily="34" charset="0"/>
              </a:rPr>
              <a:t>Olimpiada Euroelektra</a:t>
            </a:r>
          </a:p>
          <a:p>
            <a:pPr algn="r" fontAlgn="auto">
              <a:lnSpc>
                <a:spcPct val="150000"/>
              </a:lnSpc>
            </a:pPr>
            <a:r>
              <a:rPr lang="pl-PL" sz="1600" dirty="0">
                <a:latin typeface="Arial" pitchFamily="34" charset="0"/>
                <a:cs typeface="Arial" pitchFamily="34" charset="0"/>
              </a:rPr>
              <a:t>Olimpiada Mechatroniczna</a:t>
            </a:r>
          </a:p>
          <a:p>
            <a:pPr algn="r">
              <a:lnSpc>
                <a:spcPct val="150000"/>
              </a:lnSpc>
            </a:pPr>
            <a:r>
              <a:rPr lang="pl-PL" sz="1600" dirty="0">
                <a:latin typeface="Arial" pitchFamily="34" charset="0"/>
                <a:cs typeface="Arial" pitchFamily="34" charset="0"/>
              </a:rPr>
              <a:t>Konkurs Wiedzy Technicznej</a:t>
            </a:r>
          </a:p>
          <a:p>
            <a:pPr algn="r">
              <a:lnSpc>
                <a:spcPct val="150000"/>
              </a:lnSpc>
            </a:pPr>
            <a:r>
              <a:rPr lang="pl-PL" sz="1600" dirty="0">
                <a:latin typeface="Arial" pitchFamily="34" charset="0"/>
                <a:cs typeface="Arial" pitchFamily="34" charset="0"/>
              </a:rPr>
              <a:t>Zagłębiowski Konkurs Matematyczny</a:t>
            </a:r>
          </a:p>
          <a:p>
            <a:pPr algn="r">
              <a:lnSpc>
                <a:spcPct val="150000"/>
              </a:lnSpc>
            </a:pPr>
            <a:r>
              <a:rPr lang="pl-PL" sz="1600" dirty="0">
                <a:latin typeface="Arial" pitchFamily="34" charset="0"/>
                <a:cs typeface="Arial" pitchFamily="34" charset="0"/>
              </a:rPr>
              <a:t>Konkurs Matematyczny – KANGUR</a:t>
            </a:r>
          </a:p>
          <a:p>
            <a:pPr algn="r">
              <a:lnSpc>
                <a:spcPct val="150000"/>
              </a:lnSpc>
            </a:pPr>
            <a:r>
              <a:rPr lang="pl-PL" sz="1600" dirty="0">
                <a:latin typeface="Arial" pitchFamily="34" charset="0"/>
                <a:cs typeface="Arial" pitchFamily="34" charset="0"/>
              </a:rPr>
              <a:t> Ogólnopolski Konkurs Wiedzy Biblijnej</a:t>
            </a:r>
          </a:p>
          <a:p>
            <a:pPr algn="r">
              <a:lnSpc>
                <a:spcPct val="150000"/>
              </a:lnSpc>
            </a:pPr>
            <a:r>
              <a:rPr lang="pl-PL" sz="1600">
                <a:latin typeface="Arial" pitchFamily="34" charset="0"/>
                <a:cs typeface="Arial" pitchFamily="34" charset="0"/>
              </a:rPr>
              <a:t>Konkurs Czytelniczy</a:t>
            </a:r>
            <a:endParaRPr lang="pl-PL" sz="1600" dirty="0">
              <a:latin typeface="Arial" pitchFamily="34" charset="0"/>
              <a:cs typeface="Arial" pitchFamily="34" charset="0"/>
            </a:endParaRPr>
          </a:p>
          <a:p>
            <a:pPr algn="r">
              <a:lnSpc>
                <a:spcPct val="150000"/>
              </a:lnSpc>
            </a:pPr>
            <a:r>
              <a:rPr lang="pl-PL" sz="1600" dirty="0">
                <a:latin typeface="Arial" pitchFamily="34" charset="0"/>
                <a:cs typeface="Arial" pitchFamily="34" charset="0"/>
              </a:rPr>
              <a:t>Ogólnopolski Konkurs "Z energetyką w przyszłość" </a:t>
            </a:r>
          </a:p>
          <a:p>
            <a:pPr algn="r">
              <a:lnSpc>
                <a:spcPct val="150000"/>
              </a:lnSpc>
            </a:pPr>
            <a:r>
              <a:rPr lang="pl-PL" sz="1600" dirty="0">
                <a:latin typeface="Arial" pitchFamily="34" charset="0"/>
                <a:cs typeface="Arial" pitchFamily="34" charset="0"/>
              </a:rPr>
              <a:t> Wojewódzki Konkurs Astronomiczny</a:t>
            </a:r>
          </a:p>
        </p:txBody>
      </p:sp>
      <p:pic>
        <p:nvPicPr>
          <p:cNvPr id="9" name="Obraz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extLst>
      <p:ext uri="{BB962C8B-B14F-4D97-AF65-F5344CB8AC3E}">
        <p14:creationId xmlns="" xmlns:p14="http://schemas.microsoft.com/office/powerpoint/2010/main" val="422340054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1618432_870059813140917_8833153870518240287_n.jpg"/>
          <p:cNvPicPr>
            <a:picLocks noChangeAspect="1"/>
          </p:cNvPicPr>
          <p:nvPr/>
        </p:nvPicPr>
        <p:blipFill>
          <a:blip r:embed="rId3" cstate="print"/>
          <a:srcRect l="11948"/>
          <a:stretch>
            <a:fillRect/>
          </a:stretch>
        </p:blipFill>
        <p:spPr>
          <a:xfrm>
            <a:off x="-1" y="1268760"/>
            <a:ext cx="8185647" cy="5589240"/>
          </a:xfrm>
          <a:prstGeom prst="rect">
            <a:avLst/>
          </a:prstGeom>
        </p:spPr>
      </p:pic>
      <p:sp>
        <p:nvSpPr>
          <p:cNvPr id="11" name="Prostokąt 10"/>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142852"/>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Klub Kulturalnego </a:t>
            </a:r>
            <a:b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b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Konsumenta Kultury </a:t>
            </a:r>
          </a:p>
        </p:txBody>
      </p:sp>
      <p:sp>
        <p:nvSpPr>
          <p:cNvPr id="17" name="Prostokąt 16"/>
          <p:cNvSpPr/>
          <p:nvPr/>
        </p:nvSpPr>
        <p:spPr>
          <a:xfrm>
            <a:off x="179512" y="5373216"/>
            <a:ext cx="5184576" cy="1200329"/>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a:latin typeface="Arial" pitchFamily="34" charset="0"/>
                <a:cs typeface="Arial" pitchFamily="34" charset="0"/>
              </a:rPr>
              <a:t>KKKK jest organizatorem </a:t>
            </a:r>
            <a:r>
              <a:rPr lang="pl-PL" sz="1600" b="1" dirty="0">
                <a:latin typeface="Arial" pitchFamily="34" charset="0"/>
                <a:cs typeface="Arial" pitchFamily="34" charset="0"/>
              </a:rPr>
              <a:t>Festiwalu Piosenki Angielskiej</a:t>
            </a:r>
            <a:r>
              <a:rPr lang="pl-PL" sz="1600" dirty="0">
                <a:latin typeface="Arial" pitchFamily="34" charset="0"/>
                <a:cs typeface="Arial" pitchFamily="34" charset="0"/>
              </a:rPr>
              <a:t> dla uzdolnionej muzycznie młodzieży Elektronika i innych </a:t>
            </a:r>
            <a:r>
              <a:rPr lang="pl-PL" sz="1600" dirty="0" err="1">
                <a:latin typeface="Arial" pitchFamily="34" charset="0"/>
                <a:cs typeface="Arial" pitchFamily="34" charset="0"/>
              </a:rPr>
              <a:t>szkół</a:t>
            </a:r>
            <a:r>
              <a:rPr lang="pl-PL" sz="1600" dirty="0">
                <a:latin typeface="Arial" pitchFamily="34" charset="0"/>
                <a:cs typeface="Arial" pitchFamily="34" charset="0"/>
              </a:rPr>
              <a:t> średnich z naszego miasta.</a:t>
            </a:r>
            <a:endParaRPr lang="pl-PL" sz="1600" b="1" dirty="0">
              <a:latin typeface="Arial" pitchFamily="34" charset="0"/>
              <a:cs typeface="Arial" pitchFamily="34" charset="0"/>
            </a:endParaRPr>
          </a:p>
        </p:txBody>
      </p:sp>
      <p:pic>
        <p:nvPicPr>
          <p:cNvPr id="14" name="Obraz 13" descr="NOSPR 16.12.2015.jpg"/>
          <p:cNvPicPr>
            <a:picLocks noChangeAspect="1"/>
          </p:cNvPicPr>
          <p:nvPr/>
        </p:nvPicPr>
        <p:blipFill>
          <a:blip r:embed="rId4" cstate="print"/>
          <a:stretch>
            <a:fillRect/>
          </a:stretch>
        </p:blipFill>
        <p:spPr>
          <a:xfrm>
            <a:off x="395536" y="1412776"/>
            <a:ext cx="2088232" cy="370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Obraz 12" descr="NOSPR 16.12.2015 (2).jpg"/>
          <p:cNvPicPr>
            <a:picLocks noChangeAspect="1"/>
          </p:cNvPicPr>
          <p:nvPr/>
        </p:nvPicPr>
        <p:blipFill>
          <a:blip r:embed="rId5" cstate="print"/>
          <a:stretch>
            <a:fillRect/>
          </a:stretch>
        </p:blipFill>
        <p:spPr>
          <a:xfrm>
            <a:off x="3059832" y="1412776"/>
            <a:ext cx="5004048" cy="3753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5000"/>
                            </p:stCondLst>
                            <p:childTnLst>
                              <p:par>
                                <p:cTn id="9" presetID="10" presetClass="entr" presetSubtype="0" fill="hold"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baat.jpg"/>
          <p:cNvPicPr>
            <a:picLocks noChangeAspect="1"/>
          </p:cNvPicPr>
          <p:nvPr/>
        </p:nvPicPr>
        <p:blipFill>
          <a:blip r:embed="rId3" cstate="print"/>
          <a:srcRect r="5798"/>
          <a:stretch>
            <a:fillRect/>
          </a:stretch>
        </p:blipFill>
        <p:spPr>
          <a:xfrm>
            <a:off x="0" y="1083410"/>
            <a:ext cx="8172400" cy="5774590"/>
          </a:xfrm>
          <a:prstGeom prst="rect">
            <a:avLst/>
          </a:prstGeom>
        </p:spPr>
      </p:pic>
      <p:sp>
        <p:nvSpPr>
          <p:cNvPr id="12" name="Prostokąt 11"/>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Klub</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Wargamingowy</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p>
        </p:txBody>
      </p:sp>
      <p:sp>
        <p:nvSpPr>
          <p:cNvPr id="16" name="Prostokąt 15"/>
          <p:cNvSpPr/>
          <p:nvPr/>
        </p:nvSpPr>
        <p:spPr>
          <a:xfrm>
            <a:off x="2627784" y="1484784"/>
            <a:ext cx="5400600" cy="1200329"/>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r">
              <a:lnSpc>
                <a:spcPct val="150000"/>
              </a:lnSpc>
            </a:pPr>
            <a:r>
              <a:rPr lang="pl-PL" sz="1600" dirty="0">
                <a:latin typeface="Arial" pitchFamily="34" charset="0"/>
                <a:cs typeface="Arial" pitchFamily="34" charset="0"/>
              </a:rPr>
              <a:t>Klub zrzesza ludzi zainteresowanych taktyką i strategią na historycznych polach bitew, barwą i uzbrojeniem, techniką walki</a:t>
            </a:r>
            <a:r>
              <a:rPr lang="pl-PL" sz="1600" dirty="0"/>
              <a:t>.</a:t>
            </a:r>
            <a:endParaRPr lang="pl-PL" sz="1600" b="1" dirty="0">
              <a:latin typeface="Arial" pitchFamily="34" charset="0"/>
              <a:cs typeface="Arial" pitchFamily="34" charset="0"/>
            </a:endParaRPr>
          </a:p>
        </p:txBody>
      </p:sp>
      <p:pic>
        <p:nvPicPr>
          <p:cNvPr id="35842" name="Picture 2"/>
          <p:cNvPicPr>
            <a:picLocks noChangeAspect="1" noChangeArrowheads="1"/>
          </p:cNvPicPr>
          <p:nvPr/>
        </p:nvPicPr>
        <p:blipFill>
          <a:blip r:embed="rId4" cstate="print"/>
          <a:srcRect/>
          <a:stretch>
            <a:fillRect/>
          </a:stretch>
        </p:blipFill>
        <p:spPr bwMode="auto">
          <a:xfrm>
            <a:off x="3347864" y="3140968"/>
            <a:ext cx="4572032" cy="3419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841" name="Picture 1"/>
          <p:cNvPicPr>
            <a:picLocks noChangeAspect="1" noChangeArrowheads="1"/>
          </p:cNvPicPr>
          <p:nvPr/>
        </p:nvPicPr>
        <p:blipFill>
          <a:blip r:embed="rId5" cstate="print"/>
          <a:srcRect/>
          <a:stretch>
            <a:fillRect/>
          </a:stretch>
        </p:blipFill>
        <p:spPr bwMode="auto">
          <a:xfrm rot="21197490">
            <a:off x="517504" y="2632750"/>
            <a:ext cx="5072098" cy="3618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az 1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par>
                          <p:cTn id="8" fill="hold">
                            <p:stCondLst>
                              <p:cond delay="4500"/>
                            </p:stCondLst>
                            <p:childTnLst>
                              <p:par>
                                <p:cTn id="9" presetID="10" presetClass="entr" presetSubtype="0" fill="hold" nodeType="afterEffect">
                                  <p:stCondLst>
                                    <p:cond delay="1000"/>
                                  </p:stCondLst>
                                  <p:childTnLst>
                                    <p:set>
                                      <p:cBhvr>
                                        <p:cTn id="10" dur="1" fill="hold">
                                          <p:stCondLst>
                                            <p:cond delay="0"/>
                                          </p:stCondLst>
                                        </p:cTn>
                                        <p:tgtEl>
                                          <p:spTgt spid="35841"/>
                                        </p:tgtEl>
                                        <p:attrNameLst>
                                          <p:attrName>style.visibility</p:attrName>
                                        </p:attrNameLst>
                                      </p:cBhvr>
                                      <p:to>
                                        <p:strVal val="visible"/>
                                      </p:to>
                                    </p:set>
                                    <p:animEffect transition="in" filter="fade">
                                      <p:cBhvr>
                                        <p:cTn id="11" dur="2000"/>
                                        <p:tgtEl>
                                          <p:spTgt spid="3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Obraz 15" descr="pastel-6791.jpg"/>
          <p:cNvPicPr>
            <a:picLocks noChangeAspect="1"/>
          </p:cNvPicPr>
          <p:nvPr/>
        </p:nvPicPr>
        <p:blipFill>
          <a:blip r:embed="rId3" cstate="print"/>
          <a:srcRect l="2153"/>
          <a:stretch>
            <a:fillRect/>
          </a:stretch>
        </p:blipFill>
        <p:spPr>
          <a:xfrm>
            <a:off x="0" y="1268760"/>
            <a:ext cx="8203332" cy="5589240"/>
          </a:xfrm>
          <a:prstGeom prst="rect">
            <a:avLst/>
          </a:prstGeom>
        </p:spPr>
      </p:pic>
      <p:sp>
        <p:nvSpPr>
          <p:cNvPr id="12" name="Prostokąt 11"/>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Koło modelarskie</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p>
        </p:txBody>
      </p:sp>
      <p:sp>
        <p:nvSpPr>
          <p:cNvPr id="14" name="Prostokąt 13"/>
          <p:cNvSpPr/>
          <p:nvPr/>
        </p:nvSpPr>
        <p:spPr>
          <a:xfrm>
            <a:off x="323528" y="1844824"/>
            <a:ext cx="2952328" cy="4662815"/>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dirty="0">
                <a:latin typeface="Arial" pitchFamily="34" charset="0"/>
                <a:cs typeface="Arial" pitchFamily="34" charset="0"/>
              </a:rPr>
              <a:t>W czasie zajęć uczniowie rozwijają zdolności manualne, </a:t>
            </a:r>
            <a:br>
              <a:rPr lang="pl-PL" dirty="0">
                <a:latin typeface="Arial" pitchFamily="34" charset="0"/>
                <a:cs typeface="Arial" pitchFamily="34" charset="0"/>
              </a:rPr>
            </a:br>
            <a:r>
              <a:rPr lang="pl-PL" dirty="0">
                <a:latin typeface="Arial" pitchFamily="34" charset="0"/>
                <a:cs typeface="Arial" pitchFamily="34" charset="0"/>
              </a:rPr>
              <a:t>poznają zasady konstruowania, łączenia elementów, a także przygotowują się </a:t>
            </a:r>
            <a:br>
              <a:rPr lang="pl-PL" dirty="0">
                <a:latin typeface="Arial" pitchFamily="34" charset="0"/>
                <a:cs typeface="Arial" pitchFamily="34" charset="0"/>
              </a:rPr>
            </a:br>
            <a:r>
              <a:rPr lang="pl-PL" dirty="0">
                <a:latin typeface="Arial" pitchFamily="34" charset="0"/>
                <a:cs typeface="Arial" pitchFamily="34" charset="0"/>
              </a:rPr>
              <a:t>do Międzyszkolnego Turnieju Robotów Lego Mindstorms w WSTI </a:t>
            </a:r>
            <a:br>
              <a:rPr lang="pl-PL" dirty="0">
                <a:latin typeface="Arial" pitchFamily="34" charset="0"/>
                <a:cs typeface="Arial" pitchFamily="34" charset="0"/>
              </a:rPr>
            </a:br>
            <a:r>
              <a:rPr lang="pl-PL" dirty="0">
                <a:latin typeface="Arial" pitchFamily="34" charset="0"/>
                <a:cs typeface="Arial" pitchFamily="34" charset="0"/>
              </a:rPr>
              <a:t>w Katowicach.</a:t>
            </a:r>
            <a:endParaRPr lang="pl-PL" b="1" dirty="0">
              <a:latin typeface="Arial" pitchFamily="34" charset="0"/>
              <a:cs typeface="Arial" pitchFamily="34" charset="0"/>
            </a:endParaRPr>
          </a:p>
        </p:txBody>
      </p:sp>
      <p:pic>
        <p:nvPicPr>
          <p:cNvPr id="11" name="Obraz 10" descr="11201832_796268570520042_3085950892643049116_n.jpg"/>
          <p:cNvPicPr>
            <a:picLocks noChangeAspect="1"/>
          </p:cNvPicPr>
          <p:nvPr/>
        </p:nvPicPr>
        <p:blipFill>
          <a:blip r:embed="rId4" cstate="print"/>
          <a:stretch>
            <a:fillRect/>
          </a:stretch>
        </p:blipFill>
        <p:spPr>
          <a:xfrm>
            <a:off x="3707904" y="2780928"/>
            <a:ext cx="4272475" cy="3204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az 16" descr="1915668_871183596361872_9000916847987616027_n.jpg"/>
          <p:cNvPicPr>
            <a:picLocks noChangeAspect="1"/>
          </p:cNvPicPr>
          <p:nvPr/>
        </p:nvPicPr>
        <p:blipFill>
          <a:blip r:embed="rId5" cstate="print"/>
          <a:stretch>
            <a:fillRect/>
          </a:stretch>
        </p:blipFill>
        <p:spPr>
          <a:xfrm>
            <a:off x="3539885" y="2708920"/>
            <a:ext cx="4464496" cy="3348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4000"/>
                            </p:stCondLst>
                            <p:childTnLst>
                              <p:par>
                                <p:cTn id="9" presetID="10" presetClass="entr" presetSubtype="0" fill="hold" nodeType="afterEffect">
                                  <p:stCondLst>
                                    <p:cond delay="2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045.JPG"/>
          <p:cNvPicPr>
            <a:picLocks noChangeAspect="1"/>
          </p:cNvPicPr>
          <p:nvPr/>
        </p:nvPicPr>
        <p:blipFill>
          <a:blip r:embed="rId3" cstate="print"/>
          <a:stretch>
            <a:fillRect/>
          </a:stretch>
        </p:blipFill>
        <p:spPr>
          <a:xfrm>
            <a:off x="0" y="1196753"/>
            <a:ext cx="8172400" cy="5661247"/>
          </a:xfrm>
          <a:prstGeom prst="rect">
            <a:avLst/>
          </a:prstGeom>
        </p:spPr>
      </p:pic>
      <p:sp>
        <p:nvSpPr>
          <p:cNvPr id="12" name="Prostokąt 11"/>
          <p:cNvSpPr/>
          <p:nvPr/>
        </p:nvSpPr>
        <p:spPr>
          <a:xfrm>
            <a:off x="-42913"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33439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Koło</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Turystyki Górskiej</a:t>
            </a:r>
          </a:p>
        </p:txBody>
      </p:sp>
      <p:pic>
        <p:nvPicPr>
          <p:cNvPr id="18" name="Obraz 17" descr="DSC_0306.JPG"/>
          <p:cNvPicPr>
            <a:picLocks noChangeAspect="1"/>
          </p:cNvPicPr>
          <p:nvPr/>
        </p:nvPicPr>
        <p:blipFill>
          <a:blip r:embed="rId4" cstate="print"/>
          <a:stretch>
            <a:fillRect/>
          </a:stretch>
        </p:blipFill>
        <p:spPr>
          <a:xfrm>
            <a:off x="4644008" y="1700808"/>
            <a:ext cx="3098588" cy="4625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Prostokąt 13"/>
          <p:cNvSpPr/>
          <p:nvPr/>
        </p:nvSpPr>
        <p:spPr>
          <a:xfrm>
            <a:off x="251520" y="3140968"/>
            <a:ext cx="2952328" cy="1287917"/>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dirty="0"/>
              <a:t>Skupiamy ludzi, których łączy wspólna pasja - piesza turystyka górska.</a:t>
            </a:r>
            <a:endParaRPr lang="pl-PL" b="1" dirty="0">
              <a:latin typeface="Arial" pitchFamily="34" charset="0"/>
              <a:cs typeface="Arial" pitchFamily="34" charset="0"/>
            </a:endParaRPr>
          </a:p>
        </p:txBody>
      </p:sp>
      <p:pic>
        <p:nvPicPr>
          <p:cNvPr id="21" name="Obraz 2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pic>
        <p:nvPicPr>
          <p:cNvPr id="17" name="Obraz 16" descr="043.JPG"/>
          <p:cNvPicPr>
            <a:picLocks noChangeAspect="1"/>
          </p:cNvPicPr>
          <p:nvPr/>
        </p:nvPicPr>
        <p:blipFill>
          <a:blip r:embed="rId6" cstate="print"/>
          <a:stretch>
            <a:fillRect/>
          </a:stretch>
        </p:blipFill>
        <p:spPr>
          <a:xfrm>
            <a:off x="105790" y="2636912"/>
            <a:ext cx="4034162" cy="2700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descr="wycieczka 1.jpg"/>
          <p:cNvPicPr>
            <a:picLocks noChangeAspect="1"/>
          </p:cNvPicPr>
          <p:nvPr/>
        </p:nvPicPr>
        <p:blipFill>
          <a:blip r:embed="rId7" cstate="print"/>
          <a:stretch>
            <a:fillRect/>
          </a:stretch>
        </p:blipFill>
        <p:spPr>
          <a:xfrm>
            <a:off x="144016" y="2348880"/>
            <a:ext cx="6012160" cy="338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descr="DSC-048 — kopia.JPG"/>
          <p:cNvPicPr>
            <a:picLocks noChangeAspect="1"/>
          </p:cNvPicPr>
          <p:nvPr/>
        </p:nvPicPr>
        <p:blipFill>
          <a:blip r:embed="rId8" cstate="print"/>
          <a:stretch>
            <a:fillRect/>
          </a:stretch>
        </p:blipFill>
        <p:spPr>
          <a:xfrm>
            <a:off x="87820" y="1628800"/>
            <a:ext cx="8012572" cy="4752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p:stCondLst>
                              <p:cond delay="4500"/>
                            </p:stCondLst>
                            <p:childTnLst>
                              <p:par>
                                <p:cTn id="9" presetID="10" presetClass="entr" presetSubtype="0"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par>
                          <p:cTn id="12" fill="hold">
                            <p:stCondLst>
                              <p:cond delay="7500"/>
                            </p:stCondLst>
                            <p:childTnLst>
                              <p:par>
                                <p:cTn id="13" presetID="10" presetClass="entr" presetSubtype="0" fill="hold" nodeType="after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par>
                          <p:cTn id="16" fill="hold">
                            <p:stCondLst>
                              <p:cond delay="10500"/>
                            </p:stCondLst>
                            <p:childTnLst>
                              <p:par>
                                <p:cTn id="17" presetID="10" presetClass="entr" presetSubtype="0"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descr="V Rajd.jpg"/>
          <p:cNvPicPr>
            <a:picLocks noChangeAspect="1"/>
          </p:cNvPicPr>
          <p:nvPr/>
        </p:nvPicPr>
        <p:blipFill>
          <a:blip r:embed="rId3" cstate="print"/>
          <a:stretch>
            <a:fillRect/>
          </a:stretch>
        </p:blipFill>
        <p:spPr>
          <a:xfrm>
            <a:off x="0" y="1124744"/>
            <a:ext cx="8180583" cy="5733256"/>
          </a:xfrm>
          <a:prstGeom prst="rect">
            <a:avLst/>
          </a:prstGeom>
        </p:spPr>
      </p:pic>
      <p:sp>
        <p:nvSpPr>
          <p:cNvPr id="12" name="Prostokąt 11"/>
          <p:cNvSpPr/>
          <p:nvPr/>
        </p:nvSpPr>
        <p:spPr>
          <a:xfrm>
            <a:off x="-36512" y="-2738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4032" y="326692"/>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Rajd</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Elektronika</a:t>
            </a:r>
          </a:p>
        </p:txBody>
      </p:sp>
      <p:pic>
        <p:nvPicPr>
          <p:cNvPr id="16" name="Obraz 15" descr="VIII Rajd.JPG"/>
          <p:cNvPicPr>
            <a:picLocks noChangeAspect="1"/>
          </p:cNvPicPr>
          <p:nvPr/>
        </p:nvPicPr>
        <p:blipFill>
          <a:blip r:embed="rId4" cstate="print"/>
          <a:stretch>
            <a:fillRect/>
          </a:stretch>
        </p:blipFill>
        <p:spPr>
          <a:xfrm>
            <a:off x="3203848" y="1412776"/>
            <a:ext cx="4716016" cy="3138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az 16" descr="4.jpg"/>
          <p:cNvPicPr>
            <a:picLocks noChangeAspect="1"/>
          </p:cNvPicPr>
          <p:nvPr/>
        </p:nvPicPr>
        <p:blipFill>
          <a:blip r:embed="rId5" cstate="print"/>
          <a:stretch>
            <a:fillRect/>
          </a:stretch>
        </p:blipFill>
        <p:spPr>
          <a:xfrm>
            <a:off x="539552" y="3429000"/>
            <a:ext cx="4796368" cy="3210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Obraz 17" descr="7.jpg"/>
          <p:cNvPicPr>
            <a:picLocks noChangeAspect="1"/>
          </p:cNvPicPr>
          <p:nvPr/>
        </p:nvPicPr>
        <p:blipFill>
          <a:blip r:embed="rId6" cstate="print"/>
          <a:stretch>
            <a:fillRect/>
          </a:stretch>
        </p:blipFill>
        <p:spPr>
          <a:xfrm>
            <a:off x="896377" y="1844824"/>
            <a:ext cx="6993043" cy="4655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par>
                          <p:cTn id="12" fill="hold">
                            <p:stCondLst>
                              <p:cond delay="7000"/>
                            </p:stCondLst>
                            <p:childTnLst>
                              <p:par>
                                <p:cTn id="13" presetID="10" presetClass="entr" presetSubtype="0"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descr="20161008_115541.jpg"/>
          <p:cNvPicPr>
            <a:picLocks noChangeAspect="1"/>
          </p:cNvPicPr>
          <p:nvPr/>
        </p:nvPicPr>
        <p:blipFill>
          <a:blip r:embed="rId3" cstate="print"/>
          <a:srcRect t="10301"/>
          <a:stretch>
            <a:fillRect/>
          </a:stretch>
        </p:blipFill>
        <p:spPr>
          <a:xfrm>
            <a:off x="0" y="1196752"/>
            <a:ext cx="8201108" cy="5661248"/>
          </a:xfrm>
          <a:prstGeom prst="rect">
            <a:avLst/>
          </a:prstGeom>
        </p:spPr>
      </p:pic>
      <p:sp>
        <p:nvSpPr>
          <p:cNvPr id="12" name="Prostokąt 11"/>
          <p:cNvSpPr/>
          <p:nvPr/>
        </p:nvSpPr>
        <p:spPr>
          <a:xfrm>
            <a:off x="-36512" y="-2738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Wolontariat</a:t>
            </a:r>
          </a:p>
        </p:txBody>
      </p:sp>
      <p:pic>
        <p:nvPicPr>
          <p:cNvPr id="14" name="Obraz 13" descr="IMG_0028.JPG"/>
          <p:cNvPicPr>
            <a:picLocks noChangeAspect="1"/>
          </p:cNvPicPr>
          <p:nvPr/>
        </p:nvPicPr>
        <p:blipFill>
          <a:blip r:embed="rId4" cstate="print"/>
          <a:stretch>
            <a:fillRect/>
          </a:stretch>
        </p:blipFill>
        <p:spPr>
          <a:xfrm>
            <a:off x="3845132" y="3591018"/>
            <a:ext cx="4355976" cy="3266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Obraz 1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4876" y="1388097"/>
            <a:ext cx="3837123" cy="2158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Obraz 16" descr="IMG_8834.jpg"/>
          <p:cNvPicPr>
            <a:picLocks noChangeAspect="1"/>
          </p:cNvPicPr>
          <p:nvPr/>
        </p:nvPicPr>
        <p:blipFill>
          <a:blip r:embed="rId6" cstate="print"/>
          <a:stretch>
            <a:fillRect/>
          </a:stretch>
        </p:blipFill>
        <p:spPr>
          <a:xfrm>
            <a:off x="899592" y="3464403"/>
            <a:ext cx="4608512" cy="3070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Obraz 1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4500"/>
                            </p:stCondLst>
                            <p:childTnLst>
                              <p:par>
                                <p:cTn id="9" presetID="10" presetClass="entr" presetSubtype="0" fill="hold"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7500"/>
                            </p:stCondLst>
                            <p:childTnLst>
                              <p:par>
                                <p:cTn id="13" presetID="10" presetClass="entr" presetSubtype="0" fill="hold"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02_03_2016\orbit\images\7.png"/>
          <p:cNvPicPr>
            <a:picLocks noChangeAspect="1" noChangeArrowheads="1"/>
          </p:cNvPicPr>
          <p:nvPr/>
        </p:nvPicPr>
        <p:blipFill>
          <a:blip r:embed="rId3" cstate="print"/>
          <a:srcRect/>
          <a:stretch>
            <a:fillRect/>
          </a:stretch>
        </p:blipFill>
        <p:spPr bwMode="auto">
          <a:xfrm>
            <a:off x="395536" y="2132856"/>
            <a:ext cx="7436997" cy="3305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Prostokąt 13"/>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3" name="pole tekstowe 12"/>
          <p:cNvSpPr txBox="1"/>
          <p:nvPr/>
        </p:nvSpPr>
        <p:spPr>
          <a:xfrm>
            <a:off x="2771800" y="188640"/>
            <a:ext cx="4071938" cy="400050"/>
          </a:xfrm>
          <a:prstGeom prst="rect">
            <a:avLst/>
          </a:prstGeom>
          <a:noFill/>
        </p:spPr>
        <p:txBody>
          <a:bodyPr>
            <a:spAutoFit/>
          </a:bodyPr>
          <a:lstStyle/>
          <a:p>
            <a:pPr algn="r" fontAlgn="auto">
              <a:spcBef>
                <a:spcPts val="0"/>
              </a:spcBef>
              <a:spcAft>
                <a:spcPts val="0"/>
              </a:spcAft>
              <a:defRPr/>
            </a:pPr>
            <a:r>
              <a:rPr lang="pl-PL" sz="2000" b="1" spc="300" dirty="0">
                <a:solidFill>
                  <a:schemeClr val="tx2"/>
                </a:solidFill>
                <a:latin typeface="+mn-lt"/>
                <a:cs typeface="+mn-cs"/>
              </a:rPr>
              <a:t>Program Erasmus+</a:t>
            </a: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Współpraca</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międzynarodowa</a:t>
            </a:r>
          </a:p>
        </p:txBody>
      </p:sp>
      <p:pic>
        <p:nvPicPr>
          <p:cNvPr id="9" name="Obraz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3" name="pole tekstowe 12"/>
          <p:cNvSpPr txBox="1"/>
          <p:nvPr/>
        </p:nvSpPr>
        <p:spPr>
          <a:xfrm>
            <a:off x="2987824" y="188640"/>
            <a:ext cx="4071938" cy="400050"/>
          </a:xfrm>
          <a:prstGeom prst="rect">
            <a:avLst/>
          </a:prstGeom>
          <a:noFill/>
        </p:spPr>
        <p:txBody>
          <a:bodyPr>
            <a:spAutoFit/>
          </a:bodyPr>
          <a:lstStyle/>
          <a:p>
            <a:pPr algn="r" fontAlgn="auto">
              <a:spcBef>
                <a:spcPts val="0"/>
              </a:spcBef>
              <a:spcAft>
                <a:spcPts val="0"/>
              </a:spcAft>
              <a:defRPr/>
            </a:pPr>
            <a:r>
              <a:rPr lang="pl-PL" sz="2000" b="1" spc="300" dirty="0">
                <a:solidFill>
                  <a:schemeClr val="tx2"/>
                </a:solidFill>
                <a:latin typeface="+mn-lt"/>
                <a:cs typeface="+mn-cs"/>
              </a:rPr>
              <a:t>Program Erasmus+</a:t>
            </a:r>
          </a:p>
        </p:txBody>
      </p:sp>
      <p:sp>
        <p:nvSpPr>
          <p:cNvPr id="10" name="Prostokąt 9"/>
          <p:cNvSpPr/>
          <p:nvPr/>
        </p:nvSpPr>
        <p:spPr>
          <a:xfrm>
            <a:off x="428596" y="425215"/>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Współpraca</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międzynarodowa</a:t>
            </a:r>
          </a:p>
        </p:txBody>
      </p:sp>
      <p:pic>
        <p:nvPicPr>
          <p:cNvPr id="11" name="Obraz 10" descr="erasmus.jpg"/>
          <p:cNvPicPr>
            <a:picLocks noChangeAspect="1"/>
          </p:cNvPicPr>
          <p:nvPr/>
        </p:nvPicPr>
        <p:blipFill>
          <a:blip r:embed="rId3" cstate="print"/>
          <a:stretch>
            <a:fillRect/>
          </a:stretch>
        </p:blipFill>
        <p:spPr>
          <a:xfrm>
            <a:off x="-44380" y="1241400"/>
            <a:ext cx="8190812" cy="5589240"/>
          </a:xfrm>
          <a:prstGeom prst="rect">
            <a:avLst/>
          </a:prstGeom>
        </p:spPr>
      </p:pic>
      <p:sp>
        <p:nvSpPr>
          <p:cNvPr id="18" name="Prostokąt 17"/>
          <p:cNvSpPr/>
          <p:nvPr/>
        </p:nvSpPr>
        <p:spPr>
          <a:xfrm>
            <a:off x="179512" y="6095037"/>
            <a:ext cx="7920880" cy="646331"/>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t>Dla najlepszych elektroników i informatyków - staż zawodowy w instytucji partnerskiej FEPS w Portugalii...</a:t>
            </a:r>
          </a:p>
        </p:txBody>
      </p:sp>
      <p:pic>
        <p:nvPicPr>
          <p:cNvPr id="17" name="Obraz 16" descr="erasmus1.jpg"/>
          <p:cNvPicPr>
            <a:picLocks noChangeAspect="1"/>
          </p:cNvPicPr>
          <p:nvPr/>
        </p:nvPicPr>
        <p:blipFill>
          <a:blip r:embed="rId4" cstate="print"/>
          <a:srcRect r="1506"/>
          <a:stretch>
            <a:fillRect/>
          </a:stretch>
        </p:blipFill>
        <p:spPr>
          <a:xfrm>
            <a:off x="36834" y="1289311"/>
            <a:ext cx="8028384" cy="4855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pic>
        <p:nvPicPr>
          <p:cNvPr id="12" name="Obraz 11" descr="erasmus2.jpg"/>
          <p:cNvPicPr>
            <a:picLocks noChangeAspect="1"/>
          </p:cNvPicPr>
          <p:nvPr/>
        </p:nvPicPr>
        <p:blipFill>
          <a:blip r:embed="rId6" cstate="print"/>
          <a:stretch>
            <a:fillRect/>
          </a:stretch>
        </p:blipFill>
        <p:spPr>
          <a:xfrm rot="20456917">
            <a:off x="818019" y="2111164"/>
            <a:ext cx="5658403" cy="3212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nodeType="afterEffect">
                                  <p:stCondLst>
                                    <p:cond delay="3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99994" y="2743479"/>
            <a:ext cx="3769436" cy="2516098"/>
          </a:xfrm>
          <a:prstGeom prst="rect">
            <a:avLst/>
          </a:prstGeom>
        </p:spPr>
      </p:pic>
      <p:pic>
        <p:nvPicPr>
          <p:cNvPr id="14" name="Obraz 1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243166"/>
            <a:ext cx="8172400" cy="5455077"/>
          </a:xfrm>
          <a:prstGeom prst="rect">
            <a:avLst/>
          </a:prstGeom>
        </p:spPr>
      </p:pic>
      <p:sp>
        <p:nvSpPr>
          <p:cNvPr id="12" name="Prostokąt 11"/>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14020" y="0"/>
            <a:ext cx="7072362" cy="1200329"/>
          </a:xfrm>
          <a:prstGeom prst="rect">
            <a:avLst/>
          </a:prstGeom>
        </p:spPr>
        <p:txBody>
          <a:bodyPr>
            <a:spAutoFit/>
          </a:bodyPr>
          <a:lstStyle/>
          <a:p>
            <a:pPr algn="ctr" fontAlgn="auto">
              <a:spcBef>
                <a:spcPts val="0"/>
              </a:spcBef>
              <a:spcAft>
                <a:spcPts val="0"/>
              </a:spcAft>
              <a:defRPr/>
            </a:pP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27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Finał Wielkiej Orkiestry Świątecznej Pomocy</a:t>
            </a:r>
          </a:p>
        </p:txBody>
      </p:sp>
      <p:sp>
        <p:nvSpPr>
          <p:cNvPr id="16" name="Prostokąt 15"/>
          <p:cNvSpPr/>
          <p:nvPr/>
        </p:nvSpPr>
        <p:spPr>
          <a:xfrm>
            <a:off x="38735" y="1243166"/>
            <a:ext cx="5849940" cy="1200329"/>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r">
              <a:lnSpc>
                <a:spcPct val="150000"/>
              </a:lnSpc>
            </a:pPr>
            <a:r>
              <a:rPr lang="pl-PL" sz="1600" dirty="0" smtClean="0">
                <a:latin typeface="Arial" pitchFamily="34" charset="0"/>
                <a:cs typeface="Arial" pitchFamily="34" charset="0"/>
              </a:rPr>
              <a:t>13 </a:t>
            </a:r>
            <a:r>
              <a:rPr lang="pl-PL" sz="1600" dirty="0">
                <a:latin typeface="Arial" pitchFamily="34" charset="0"/>
                <a:cs typeface="Arial" pitchFamily="34" charset="0"/>
              </a:rPr>
              <a:t>stycznia </a:t>
            </a:r>
            <a:r>
              <a:rPr lang="pl-PL" sz="1600" dirty="0" smtClean="0">
                <a:latin typeface="Arial" pitchFamily="34" charset="0"/>
                <a:cs typeface="Arial" pitchFamily="34" charset="0"/>
              </a:rPr>
              <a:t>2019 </a:t>
            </a:r>
            <a:r>
              <a:rPr lang="pl-PL" sz="1600" dirty="0">
                <a:latin typeface="Arial" pitchFamily="34" charset="0"/>
                <a:cs typeface="Arial" pitchFamily="34" charset="0"/>
              </a:rPr>
              <a:t>r. "Elektronik" przy ul. Jagiellońskiej stanowił </a:t>
            </a:r>
            <a:br>
              <a:rPr lang="pl-PL" sz="1600" dirty="0">
                <a:latin typeface="Arial" pitchFamily="34" charset="0"/>
                <a:cs typeface="Arial" pitchFamily="34" charset="0"/>
              </a:rPr>
            </a:br>
            <a:r>
              <a:rPr lang="pl-PL" sz="1600" dirty="0">
                <a:latin typeface="Arial" pitchFamily="34" charset="0"/>
                <a:cs typeface="Arial" pitchFamily="34" charset="0"/>
              </a:rPr>
              <a:t>siedzibę sztabu oraz byliśmy współorganizatorami Finału </a:t>
            </a:r>
            <a:br>
              <a:rPr lang="pl-PL" sz="1600" dirty="0">
                <a:latin typeface="Arial" pitchFamily="34" charset="0"/>
                <a:cs typeface="Arial" pitchFamily="34" charset="0"/>
              </a:rPr>
            </a:br>
            <a:r>
              <a:rPr lang="pl-PL" sz="1600" dirty="0">
                <a:latin typeface="Arial" pitchFamily="34" charset="0"/>
                <a:cs typeface="Arial" pitchFamily="34" charset="0"/>
              </a:rPr>
              <a:t>w Hali Widowiskowo-Sportowej przy ul. Braci Mieroszewskich. </a:t>
            </a:r>
            <a:endParaRPr lang="pl-PL" sz="1600" b="1" dirty="0">
              <a:latin typeface="Arial" pitchFamily="34" charset="0"/>
              <a:cs typeface="Arial" pitchFamily="34" charset="0"/>
            </a:endParaRPr>
          </a:p>
        </p:txBody>
      </p:sp>
      <p:pic>
        <p:nvPicPr>
          <p:cNvPr id="17" name="Obraz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pic>
        <p:nvPicPr>
          <p:cNvPr id="2" name="Obraz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72651" y="4156199"/>
            <a:ext cx="3722424" cy="2570796"/>
          </a:xfrm>
          <a:prstGeom prst="rect">
            <a:avLst/>
          </a:prstGeom>
        </p:spPr>
      </p:pic>
      <p:pic>
        <p:nvPicPr>
          <p:cNvPr id="3" name="Obraz 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4667609"/>
            <a:ext cx="2925042" cy="1952465"/>
          </a:xfrm>
          <a:prstGeom prst="rect">
            <a:avLst/>
          </a:prstGeom>
        </p:spPr>
      </p:pic>
      <p:pic>
        <p:nvPicPr>
          <p:cNvPr id="35842"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tretch>
            <a:fillRect/>
          </a:stretch>
        </p:blipFill>
        <p:spPr bwMode="auto">
          <a:xfrm rot="20704901">
            <a:off x="1943748" y="4829072"/>
            <a:ext cx="2039914" cy="1361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404433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5842"/>
                                        </p:tgtEl>
                                        <p:attrNameLst>
                                          <p:attrName>style.visibility</p:attrName>
                                        </p:attrNameLst>
                                      </p:cBhvr>
                                      <p:to>
                                        <p:strVal val="visible"/>
                                      </p:to>
                                    </p:set>
                                    <p:animEffect transition="in" filter="fade">
                                      <p:cBhvr>
                                        <p:cTn id="15"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052736"/>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428596" y="282339"/>
            <a:ext cx="7072362" cy="646331"/>
          </a:xfrm>
          <a:prstGeom prst="rect">
            <a:avLst/>
          </a:prstGeom>
        </p:spPr>
        <p:txBody>
          <a:bodyPr>
            <a:spAutoFit/>
          </a:bodyPr>
          <a:lstStyle/>
          <a:p>
            <a:pPr algn="ctr" fontAlgn="auto">
              <a:spcBef>
                <a:spcPts val="0"/>
              </a:spcBef>
              <a:spcAft>
                <a:spcPts val="0"/>
              </a:spcAft>
              <a:defRPr/>
            </a:pP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Technikum 4 –letnie </a:t>
            </a:r>
            <a:r>
              <a:rPr lang="pl-PL" sz="20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  gimnazjum)</a:t>
            </a:r>
            <a:endParaRPr lang="pl-PL" sz="20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graphicFrame>
        <p:nvGraphicFramePr>
          <p:cNvPr id="9" name="Tabela 8"/>
          <p:cNvGraphicFramePr>
            <a:graphicFrameLocks noGrp="1"/>
          </p:cNvGraphicFramePr>
          <p:nvPr>
            <p:extLst>
              <p:ext uri="{D42A27DB-BD31-4B8C-83A1-F6EECF244321}">
                <p14:modId xmlns="" xmlns:p14="http://schemas.microsoft.com/office/powerpoint/2010/main" val="2711608112"/>
              </p:ext>
            </p:extLst>
          </p:nvPr>
        </p:nvGraphicFramePr>
        <p:xfrm>
          <a:off x="0" y="1124744"/>
          <a:ext cx="8100392" cy="5677438"/>
        </p:xfrm>
        <a:graphic>
          <a:graphicData uri="http://schemas.openxmlformats.org/drawingml/2006/table">
            <a:tbl>
              <a:tblPr firstRow="1" firstCol="1" bandRow="1">
                <a:tableStyleId>{5C22544A-7EE6-4342-B048-85BDC9FD1C3A}</a:tableStyleId>
              </a:tblPr>
              <a:tblGrid>
                <a:gridCol w="2159459">
                  <a:extLst>
                    <a:ext uri="{9D8B030D-6E8A-4147-A177-3AD203B41FA5}">
                      <a16:colId xmlns="" xmlns:a16="http://schemas.microsoft.com/office/drawing/2014/main" val="20000"/>
                    </a:ext>
                  </a:extLst>
                </a:gridCol>
                <a:gridCol w="5940933">
                  <a:extLst>
                    <a:ext uri="{9D8B030D-6E8A-4147-A177-3AD203B41FA5}">
                      <a16:colId xmlns="" xmlns:a16="http://schemas.microsoft.com/office/drawing/2014/main" val="20001"/>
                    </a:ext>
                  </a:extLst>
                </a:gridCol>
              </a:tblGrid>
              <a:tr h="719848">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ZAWÓD</a:t>
                      </a:r>
                    </a:p>
                    <a:p>
                      <a:pPr algn="ctr">
                        <a:lnSpc>
                          <a:spcPct val="115000"/>
                        </a:lnSpc>
                        <a:spcAft>
                          <a:spcPts val="0"/>
                        </a:spcAft>
                      </a:pPr>
                      <a:endParaRPr lang="pl-PL"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KWALIFIKACJE</a:t>
                      </a:r>
                      <a:endParaRPr lang="pl-PL" sz="1400" dirty="0">
                        <a:effectLst/>
                        <a:latin typeface="Arial" pitchFamily="34" charset="0"/>
                        <a:ea typeface="Calibri"/>
                        <a:cs typeface="Arial" pitchFamily="34" charset="0"/>
                      </a:endParaRPr>
                    </a:p>
                  </a:txBody>
                  <a:tcPr marL="68580" marR="68580" marT="0" marB="0"/>
                </a:tc>
                <a:extLst>
                  <a:ext uri="{0D108BD9-81ED-4DB2-BD59-A6C34878D82A}">
                    <a16:rowId xmlns="" xmlns:a16="http://schemas.microsoft.com/office/drawing/2014/main" val="10000"/>
                  </a:ext>
                </a:extLst>
              </a:tr>
              <a:tr h="1280132">
                <a:tc>
                  <a:txBody>
                    <a:bodyPr/>
                    <a:lstStyle/>
                    <a:p>
                      <a:pPr>
                        <a:lnSpc>
                          <a:spcPct val="115000"/>
                        </a:lnSpc>
                        <a:spcAft>
                          <a:spcPts val="0"/>
                        </a:spcAft>
                      </a:pPr>
                      <a:r>
                        <a:rPr lang="pl-PL" sz="1400" dirty="0" smtClean="0">
                          <a:effectLst/>
                          <a:latin typeface="Arial" pitchFamily="34" charset="0"/>
                          <a:cs typeface="Arial" pitchFamily="34" charset="0"/>
                        </a:rPr>
                        <a:t>Technik </a:t>
                      </a:r>
                      <a:r>
                        <a:rPr lang="pl-PL" sz="1400" dirty="0">
                          <a:effectLst/>
                          <a:latin typeface="Arial" pitchFamily="34" charset="0"/>
                          <a:cs typeface="Arial" pitchFamily="34" charset="0"/>
                        </a:rPr>
                        <a:t>automatyk</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Montaż, uruchamianie i obsługiwanie układów automatyki przemysłowej</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pl-PL" sz="1400" kern="1200" dirty="0" smtClean="0">
                        <a:solidFill>
                          <a:schemeClr val="dk1"/>
                        </a:solidFill>
                        <a:latin typeface="Arial" pitchFamily="34" charset="0"/>
                        <a:ea typeface="+mn-ea"/>
                        <a:cs typeface="Arial"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Eksploatacja układów automatyki przemysłowej</a:t>
                      </a:r>
                    </a:p>
                  </a:txBody>
                  <a:tcPr marL="68580" marR="68580" marT="0" marB="0" anchor="ctr"/>
                </a:tc>
                <a:extLst>
                  <a:ext uri="{0D108BD9-81ED-4DB2-BD59-A6C34878D82A}">
                    <a16:rowId xmlns="" xmlns:a16="http://schemas.microsoft.com/office/drawing/2014/main" val="10001"/>
                  </a:ext>
                </a:extLst>
              </a:tr>
              <a:tr h="122846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pl-PL" sz="1400" dirty="0">
                          <a:effectLst/>
                          <a:latin typeface="Arial" pitchFamily="34" charset="0"/>
                          <a:cs typeface="Arial" pitchFamily="34" charset="0"/>
                        </a:rPr>
                        <a:t>Technik </a:t>
                      </a:r>
                      <a:r>
                        <a:rPr lang="pl-PL" sz="1400" dirty="0" smtClean="0">
                          <a:effectLst/>
                          <a:latin typeface="Arial" pitchFamily="34" charset="0"/>
                          <a:cs typeface="Arial" pitchFamily="34" charset="0"/>
                        </a:rPr>
                        <a:t>elektronik</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Montaż oraz instalowanie układów i urządzeń elektronicznych</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pl-PL" sz="1400" kern="1200" dirty="0" smtClean="0">
                        <a:solidFill>
                          <a:schemeClr val="dk1"/>
                        </a:solidFill>
                        <a:latin typeface="Arial" pitchFamily="34" charset="0"/>
                        <a:ea typeface="+mn-ea"/>
                        <a:cs typeface="Arial"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Eksploatacja urządzeń elektronicznych</a:t>
                      </a:r>
                      <a:endParaRPr kumimoji="0" lang="pl-PL" sz="1400" kern="1200" dirty="0">
                        <a:solidFill>
                          <a:schemeClr val="dk1"/>
                        </a:solidFill>
                        <a:latin typeface="Arial" pitchFamily="34" charset="0"/>
                        <a:ea typeface="+mn-ea"/>
                        <a:cs typeface="Arial" pitchFamily="34" charset="0"/>
                      </a:endParaRPr>
                    </a:p>
                  </a:txBody>
                  <a:tcPr marL="68580" marR="68580" marT="0" marB="0" anchor="ctr"/>
                </a:tc>
                <a:extLst>
                  <a:ext uri="{0D108BD9-81ED-4DB2-BD59-A6C34878D82A}">
                    <a16:rowId xmlns="" xmlns:a16="http://schemas.microsoft.com/office/drawing/2014/main" val="10002"/>
                  </a:ext>
                </a:extLst>
              </a:tr>
              <a:tr h="1210884">
                <a:tc>
                  <a:txBody>
                    <a:bodyPr/>
                    <a:lstStyle/>
                    <a:p>
                      <a:pPr>
                        <a:lnSpc>
                          <a:spcPct val="115000"/>
                        </a:lnSpc>
                        <a:spcAft>
                          <a:spcPts val="0"/>
                        </a:spcAft>
                      </a:pPr>
                      <a:r>
                        <a:rPr lang="pl-PL" sz="1400" dirty="0">
                          <a:effectLst/>
                          <a:latin typeface="Arial" pitchFamily="34" charset="0"/>
                          <a:cs typeface="Arial" pitchFamily="34" charset="0"/>
                        </a:rPr>
                        <a:t>Technik </a:t>
                      </a:r>
                      <a:r>
                        <a:rPr lang="pl-PL" sz="1400" dirty="0" smtClean="0">
                          <a:effectLst/>
                          <a:latin typeface="Arial" pitchFamily="34" charset="0"/>
                          <a:cs typeface="Arial" pitchFamily="34" charset="0"/>
                        </a:rPr>
                        <a:t>informatyk</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Administracja i eksploatacja systemów komputerowych, urządzeń peryferyjnych i lokalnych sieci komputerowych</a:t>
                      </a: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endParaRPr kumimoji="0" lang="pl-PL" sz="1400" kern="1200" dirty="0" smtClean="0">
                        <a:solidFill>
                          <a:schemeClr val="dk1"/>
                        </a:solidFill>
                        <a:latin typeface="Arial" pitchFamily="34" charset="0"/>
                        <a:ea typeface="+mn-ea"/>
                        <a:cs typeface="Arial"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kumimoji="0" lang="pl-PL" sz="1400" kern="1200" dirty="0" smtClean="0">
                          <a:solidFill>
                            <a:schemeClr val="dk1"/>
                          </a:solidFill>
                          <a:latin typeface="Arial" pitchFamily="34" charset="0"/>
                          <a:ea typeface="+mn-ea"/>
                          <a:cs typeface="Arial" pitchFamily="34" charset="0"/>
                        </a:rPr>
                        <a:t>Tworzenie i administrowanie stronami internetowymi oraz bazami danych</a:t>
                      </a:r>
                      <a:endParaRPr lang="pl-PL" sz="1400" dirty="0">
                        <a:effectLst/>
                        <a:latin typeface="Arial" pitchFamily="34" charset="0"/>
                        <a:ea typeface="Calibri"/>
                        <a:cs typeface="Arial" pitchFamily="34" charset="0"/>
                      </a:endParaRPr>
                    </a:p>
                  </a:txBody>
                  <a:tcPr marL="68580" marR="68580" marT="0" marB="0" anchor="ctr"/>
                </a:tc>
                <a:extLst>
                  <a:ext uri="{0D108BD9-81ED-4DB2-BD59-A6C34878D82A}">
                    <a16:rowId xmlns="" xmlns:a16="http://schemas.microsoft.com/office/drawing/2014/main" val="10003"/>
                  </a:ext>
                </a:extLst>
              </a:tr>
              <a:tr h="1205929">
                <a:tc>
                  <a:txBody>
                    <a:bodyPr/>
                    <a:lstStyle/>
                    <a:p>
                      <a:pPr>
                        <a:lnSpc>
                          <a:spcPct val="115000"/>
                        </a:lnSpc>
                        <a:spcAft>
                          <a:spcPts val="0"/>
                        </a:spcAft>
                      </a:pPr>
                      <a:r>
                        <a:rPr lang="pl-PL" sz="1400" dirty="0">
                          <a:effectLst/>
                          <a:latin typeface="Arial" pitchFamily="34" charset="0"/>
                          <a:cs typeface="Arial" pitchFamily="34" charset="0"/>
                        </a:rPr>
                        <a:t>Technik realizacji </a:t>
                      </a:r>
                      <a:r>
                        <a:rPr lang="pl-PL" sz="1400" dirty="0" smtClean="0">
                          <a:effectLst/>
                          <a:latin typeface="Arial" pitchFamily="34" charset="0"/>
                          <a:cs typeface="Arial" pitchFamily="34" charset="0"/>
                        </a:rPr>
                        <a:t>nagrań</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lvl="0" indent="-342900">
                        <a:lnSpc>
                          <a:spcPct val="115000"/>
                        </a:lnSpc>
                        <a:spcAft>
                          <a:spcPts val="0"/>
                        </a:spcAft>
                        <a:buFont typeface="Symbol"/>
                        <a:buChar char=""/>
                      </a:pPr>
                      <a:r>
                        <a:rPr lang="pl-PL" sz="1400" dirty="0" smtClean="0">
                          <a:effectLst/>
                          <a:latin typeface="Arial" pitchFamily="34" charset="0"/>
                          <a:cs typeface="Arial" pitchFamily="34" charset="0"/>
                        </a:rPr>
                        <a:t>Montaż dźwięku</a:t>
                      </a:r>
                    </a:p>
                    <a:p>
                      <a:pPr marL="342900" lvl="0" indent="-342900">
                        <a:lnSpc>
                          <a:spcPct val="115000"/>
                        </a:lnSpc>
                        <a:spcAft>
                          <a:spcPts val="0"/>
                        </a:spcAft>
                        <a:buFont typeface="Symbol"/>
                        <a:buChar char=""/>
                      </a:pPr>
                      <a:endParaRPr lang="pl-PL" sz="1400" dirty="0" smtClean="0">
                        <a:effectLst/>
                        <a:latin typeface="Arial" pitchFamily="34" charset="0"/>
                        <a:cs typeface="Arial" pitchFamily="34" charset="0"/>
                      </a:endParaRPr>
                    </a:p>
                    <a:p>
                      <a:pPr marL="342900" lvl="0" indent="-342900">
                        <a:lnSpc>
                          <a:spcPct val="115000"/>
                        </a:lnSpc>
                        <a:spcAft>
                          <a:spcPts val="0"/>
                        </a:spcAft>
                        <a:buFont typeface="Symbol"/>
                        <a:buChar char=""/>
                      </a:pPr>
                      <a:r>
                        <a:rPr lang="pl-PL" sz="1400" dirty="0" smtClean="0">
                          <a:effectLst/>
                          <a:latin typeface="Arial" pitchFamily="34" charset="0"/>
                          <a:cs typeface="Arial" pitchFamily="34" charset="0"/>
                        </a:rPr>
                        <a:t>Realizacja nagrań dźwiękowych</a:t>
                      </a:r>
                      <a:endParaRPr lang="pl-PL" sz="1400" dirty="0">
                        <a:effectLst/>
                        <a:latin typeface="Arial" pitchFamily="34" charset="0"/>
                        <a:cs typeface="Arial" pitchFamily="34" charset="0"/>
                      </a:endParaRPr>
                    </a:p>
                  </a:txBody>
                  <a:tcPr marL="68580" marR="68580" marT="0" marB="0" anchor="ctr"/>
                </a:tc>
                <a:extLst>
                  <a:ext uri="{0D108BD9-81ED-4DB2-BD59-A6C34878D82A}">
                    <a16:rowId xmlns="" xmlns:a16="http://schemas.microsoft.com/office/drawing/2014/main" val="10004"/>
                  </a:ext>
                </a:extLst>
              </a:tr>
            </a:tbl>
          </a:graphicData>
        </a:graphic>
      </p:graphicFrame>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p:cNvPicPr>
            <a:picLocks noChangeAspect="1"/>
          </p:cNvPicPr>
          <p:nvPr/>
        </p:nvPicPr>
        <p:blipFill>
          <a:blip r:embed="rId3" cstate="print">
            <a:extLst>
              <a:ext uri="{28A0092B-C50C-407E-A947-70E740481C1C}">
                <a14:useLocalDpi xmlns:a14="http://schemas.microsoft.com/office/drawing/2010/main" xmlns="" val="0"/>
              </a:ext>
            </a:extLst>
          </a:blip>
          <a:srcRect l="17545"/>
          <a:stretch>
            <a:fillRect/>
          </a:stretch>
        </p:blipFill>
        <p:spPr>
          <a:xfrm>
            <a:off x="1" y="1254412"/>
            <a:ext cx="8244407" cy="5603588"/>
          </a:xfrm>
          <a:prstGeom prst="rect">
            <a:avLst/>
          </a:prstGeom>
        </p:spPr>
      </p:pic>
      <p:sp>
        <p:nvSpPr>
          <p:cNvPr id="11" name="Prostokąt 10"/>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Prostokąt 14"/>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36512" y="22115"/>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Europejski Tydzień </a:t>
            </a:r>
            <a:b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b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Umiejętności Zawodowych</a:t>
            </a:r>
          </a:p>
        </p:txBody>
      </p:sp>
      <p:pic>
        <p:nvPicPr>
          <p:cNvPr id="14" name="Obraz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268760"/>
            <a:ext cx="1645035" cy="2464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Obraz 1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092280" y="138336"/>
            <a:ext cx="847725" cy="914400"/>
          </a:xfrm>
          <a:prstGeom prst="rect">
            <a:avLst/>
          </a:prstGeom>
        </p:spPr>
      </p:pic>
      <p:pic>
        <p:nvPicPr>
          <p:cNvPr id="19" name="Obraz 18"/>
          <p:cNvPicPr>
            <a:picLocks noChangeAspect="1"/>
          </p:cNvPicPr>
          <p:nvPr/>
        </p:nvPicPr>
        <p:blipFill rotWithShape="1">
          <a:blip r:embed="rId6" cstate="print">
            <a:extLst>
              <a:ext uri="{28A0092B-C50C-407E-A947-70E740481C1C}">
                <a14:useLocalDpi xmlns:a14="http://schemas.microsoft.com/office/drawing/2010/main" xmlns="" val="0"/>
              </a:ext>
            </a:extLst>
          </a:blip>
          <a:srcRect l="8066" t="15476" r="1784"/>
          <a:stretch/>
        </p:blipFill>
        <p:spPr>
          <a:xfrm>
            <a:off x="4499992" y="1268760"/>
            <a:ext cx="3685208" cy="295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Obraz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95936" y="4043257"/>
            <a:ext cx="4219102" cy="2814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az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276100">
            <a:off x="1678479" y="1714448"/>
            <a:ext cx="1762015" cy="2640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Prostokąt 16"/>
          <p:cNvSpPr/>
          <p:nvPr/>
        </p:nvSpPr>
        <p:spPr>
          <a:xfrm>
            <a:off x="1619672" y="6027003"/>
            <a:ext cx="6559129" cy="830997"/>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a:latin typeface="Arial" pitchFamily="34" charset="0"/>
                <a:cs typeface="Arial" pitchFamily="34" charset="0"/>
              </a:rPr>
              <a:t>Jest to inicjatywa Komisji Europejskiej mająca sprawić, aby kształcenie i szkolenie zawodowe było postrzegane jako atrakcyjne.</a:t>
            </a:r>
            <a:endParaRPr lang="pl-PL" sz="1600" b="1" dirty="0">
              <a:latin typeface="Arial" pitchFamily="34" charset="0"/>
              <a:cs typeface="Arial" pitchFamily="34" charset="0"/>
            </a:endParaRPr>
          </a:p>
        </p:txBody>
      </p:sp>
    </p:spTree>
    <p:extLst>
      <p:ext uri="{BB962C8B-B14F-4D97-AF65-F5344CB8AC3E}">
        <p14:creationId xmlns:p14="http://schemas.microsoft.com/office/powerpoint/2010/main" xmlns="" val="187338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500"/>
                                        <p:tgtEl>
                                          <p:spTgt spid="13"/>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24"/>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428596" y="-24"/>
            <a:ext cx="7072362" cy="954107"/>
          </a:xfrm>
          <a:prstGeom prst="rect">
            <a:avLst/>
          </a:prstGeom>
        </p:spPr>
        <p:txBody>
          <a:bodyPr>
            <a:spAutoFit/>
          </a:bodyPr>
          <a:lstStyle/>
          <a:p>
            <a:pPr lvl="0" algn="ct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Zdawalność</a:t>
            </a:r>
            <a:r>
              <a:rPr lang="pl-PL" sz="2800" b="1" dirty="0">
                <a:solidFill>
                  <a:schemeClr val="accent6"/>
                </a:solidFill>
                <a:latin typeface="Lucida Sans" pitchFamily="34" charset="0"/>
              </a:rPr>
              <a:t> </a:t>
            </a: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Egzaminu</a:t>
            </a:r>
            <a:r>
              <a:rPr lang="pl-PL" sz="2800" b="1" dirty="0">
                <a:solidFill>
                  <a:schemeClr val="accent6"/>
                </a:solidFill>
                <a:latin typeface="Lucida Sans" pitchFamily="34" charset="0"/>
              </a:rPr>
              <a:t> </a:t>
            </a: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Maturalnego</a:t>
            </a:r>
            <a:r>
              <a:rPr lang="pl-PL" sz="2800" b="1" dirty="0">
                <a:solidFill>
                  <a:schemeClr val="accent6"/>
                </a:solidFill>
                <a:latin typeface="Lucida Sans" pitchFamily="34" charset="0"/>
              </a:rPr>
              <a:t> </a:t>
            </a:r>
            <a:br>
              <a:rPr lang="pl-PL" sz="2800" b="1" dirty="0">
                <a:solidFill>
                  <a:schemeClr val="accent6"/>
                </a:solidFill>
                <a:latin typeface="Lucida Sans" pitchFamily="34" charset="0"/>
              </a:rPr>
            </a:b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a:t>
            </a:r>
            <a:r>
              <a:rPr lang="pl-PL" sz="2800" b="1" dirty="0">
                <a:solidFill>
                  <a:schemeClr val="accent6"/>
                </a:solidFill>
                <a:latin typeface="Lucida Sans" pitchFamily="34" charset="0"/>
              </a:rPr>
              <a:t> </a:t>
            </a: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Technikach</a:t>
            </a:r>
            <a:r>
              <a:rPr lang="pl-PL" sz="2800" b="1" dirty="0">
                <a:solidFill>
                  <a:schemeClr val="accent6"/>
                </a:solidFill>
                <a:latin typeface="Lucida Sans" pitchFamily="34" charset="0"/>
              </a:rPr>
              <a:t> - </a:t>
            </a: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porównanie</a:t>
            </a:r>
            <a:r>
              <a:rPr lang="pl-PL" sz="2800" b="1" dirty="0">
                <a:solidFill>
                  <a:schemeClr val="accent6"/>
                </a:solidFill>
                <a:latin typeface="Lucida Sans" pitchFamily="34" charset="0"/>
              </a:rPr>
              <a:t> </a:t>
            </a:r>
            <a:r>
              <a:rPr lang="pl-PL" sz="28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wyników</a:t>
            </a:r>
          </a:p>
        </p:txBody>
      </p:sp>
      <p:pic>
        <p:nvPicPr>
          <p:cNvPr id="11" name="Obraz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graphicFrame>
        <p:nvGraphicFramePr>
          <p:cNvPr id="13" name="Wykres 12"/>
          <p:cNvGraphicFramePr>
            <a:graphicFrameLocks/>
          </p:cNvGraphicFramePr>
          <p:nvPr>
            <p:extLst>
              <p:ext uri="{D42A27DB-BD31-4B8C-83A1-F6EECF244321}">
                <p14:modId xmlns="" xmlns:p14="http://schemas.microsoft.com/office/powerpoint/2010/main" val="2013083547"/>
              </p:ext>
            </p:extLst>
          </p:nvPr>
        </p:nvGraphicFramePr>
        <p:xfrm>
          <a:off x="-36512" y="1352774"/>
          <a:ext cx="8055427" cy="55052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192305490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polski.png"/>
          <p:cNvPicPr>
            <a:picLocks noChangeAspect="1"/>
          </p:cNvPicPr>
          <p:nvPr/>
        </p:nvPicPr>
        <p:blipFill>
          <a:blip r:embed="rId3" cstate="print"/>
          <a:stretch>
            <a:fillRect/>
          </a:stretch>
        </p:blipFill>
        <p:spPr>
          <a:xfrm>
            <a:off x="688662" y="1268760"/>
            <a:ext cx="6979681" cy="5589240"/>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179512" y="71414"/>
            <a:ext cx="7429552" cy="1569660"/>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EWD</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Edukacyjna</a:t>
            </a:r>
            <a:r>
              <a:rPr lang="pl-PL" sz="24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Wartość</a:t>
            </a:r>
            <a:r>
              <a:rPr lang="pl-PL" sz="24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Dodana</a:t>
            </a:r>
          </a:p>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Język</a:t>
            </a:r>
            <a:r>
              <a:rPr lang="pl-PL" sz="24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polski</a:t>
            </a:r>
          </a:p>
          <a:p>
            <a:pPr algn="ctr" fontAlgn="auto">
              <a:spcBef>
                <a:spcPts val="0"/>
              </a:spcBef>
              <a:spcAft>
                <a:spcPts val="0"/>
              </a:spcAft>
              <a:defRPr/>
            </a:pPr>
            <a:endParaRPr lang="pl-PL" sz="2400" b="1" spc="-150" dirty="0">
              <a:ln w="9000" cmpd="sng">
                <a:solidFill>
                  <a:schemeClr val="accent4">
                    <a:shade val="50000"/>
                    <a:satMod val="120000"/>
                  </a:schemeClr>
                </a:solidFill>
                <a:prstDash val="solid"/>
              </a:ln>
              <a:effectLst>
                <a:reflection blurRad="12700" stA="28000" endPos="45000" dist="1000" dir="5400000" sy="-100000" algn="bl" rotWithShape="0"/>
              </a:effectLst>
              <a:latin typeface="Lucida Sans" pitchFamily="34" charset="0"/>
              <a:cs typeface="+mn-cs"/>
            </a:endParaRPr>
          </a:p>
        </p:txBody>
      </p:sp>
      <p:sp>
        <p:nvSpPr>
          <p:cNvPr id="2" name="pole tekstowe 1"/>
          <p:cNvSpPr txBox="1"/>
          <p:nvPr/>
        </p:nvSpPr>
        <p:spPr>
          <a:xfrm>
            <a:off x="5076056" y="2924944"/>
            <a:ext cx="748923" cy="369332"/>
          </a:xfrm>
          <a:prstGeom prst="rect">
            <a:avLst/>
          </a:prstGeom>
          <a:noFill/>
        </p:spPr>
        <p:txBody>
          <a:bodyPr wrap="none" rtlCol="0">
            <a:spAutoFit/>
          </a:bodyPr>
          <a:lstStyle/>
          <a:p>
            <a:r>
              <a:rPr lang="pl-PL" dirty="0"/>
              <a:t>ZSEiI</a:t>
            </a:r>
          </a:p>
        </p:txBody>
      </p:sp>
      <p:sp>
        <p:nvSpPr>
          <p:cNvPr id="10" name="Prostokąt 9"/>
          <p:cNvSpPr/>
          <p:nvPr/>
        </p:nvSpPr>
        <p:spPr>
          <a:xfrm>
            <a:off x="179512" y="1628800"/>
            <a:ext cx="3024336" cy="1477328"/>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t>Zespół EWD na podstawie wyników naszych maturzystów, określił szkołę jako </a:t>
            </a:r>
            <a:r>
              <a:rPr lang="pl-PL" b="1" dirty="0"/>
              <a:t>Wspierającą Szkołę Sukcesu</a:t>
            </a:r>
            <a:r>
              <a:rPr lang="pl-PL" dirty="0"/>
              <a:t>.</a:t>
            </a:r>
          </a:p>
        </p:txBody>
      </p:sp>
      <p:pic>
        <p:nvPicPr>
          <p:cNvPr id="15" name="Obraz 1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matematyka.png"/>
          <p:cNvPicPr>
            <a:picLocks noChangeAspect="1"/>
          </p:cNvPicPr>
          <p:nvPr/>
        </p:nvPicPr>
        <p:blipFill>
          <a:blip r:embed="rId3" cstate="print"/>
          <a:stretch>
            <a:fillRect/>
          </a:stretch>
        </p:blipFill>
        <p:spPr>
          <a:xfrm>
            <a:off x="650005" y="1237802"/>
            <a:ext cx="7018339" cy="5620198"/>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179512" y="71414"/>
            <a:ext cx="742955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EWD</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Edukacyjna</a:t>
            </a:r>
            <a:r>
              <a:rPr lang="pl-PL" sz="24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Wartość</a:t>
            </a:r>
            <a:r>
              <a:rPr lang="pl-PL" sz="24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Dodana</a:t>
            </a:r>
          </a:p>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Matematyka</a:t>
            </a:r>
          </a:p>
        </p:txBody>
      </p:sp>
      <p:sp>
        <p:nvSpPr>
          <p:cNvPr id="10" name="Text Box 76"/>
          <p:cNvSpPr txBox="1">
            <a:spLocks noChangeArrowheads="1"/>
          </p:cNvSpPr>
          <p:nvPr/>
        </p:nvSpPr>
        <p:spPr bwMode="auto">
          <a:xfrm>
            <a:off x="857224" y="1357298"/>
            <a:ext cx="7072312" cy="3539430"/>
          </a:xfrm>
          <a:prstGeom prst="rect">
            <a:avLst/>
          </a:prstGeom>
          <a:noFill/>
          <a:ln w="9525">
            <a:noFill/>
            <a:miter lim="800000"/>
            <a:headEnd/>
            <a:tailEnd/>
          </a:ln>
          <a:effectLst/>
        </p:spPr>
        <p:txBody>
          <a:bodyPr wrap="square">
            <a:spAutoFit/>
          </a:bodyPr>
          <a:lstStyle/>
          <a:p>
            <a:pPr algn="ctr">
              <a:lnSpc>
                <a:spcPct val="200000"/>
              </a:lnSpc>
            </a:pPr>
            <a:endParaRPr lang="pl-PL" sz="1400" dirty="0"/>
          </a:p>
          <a:p>
            <a:pPr algn="ctr">
              <a:lnSpc>
                <a:spcPct val="200000"/>
              </a:lnSpc>
            </a:pPr>
            <a:endParaRPr lang="pl-PL" sz="1400" dirty="0"/>
          </a:p>
          <a:p>
            <a:pPr algn="ctr">
              <a:lnSpc>
                <a:spcPct val="200000"/>
              </a:lnSpc>
            </a:pPr>
            <a:endParaRPr lang="pl-PL" sz="1400" dirty="0"/>
          </a:p>
          <a:p>
            <a:pPr algn="ctr">
              <a:lnSpc>
                <a:spcPct val="200000"/>
              </a:lnSpc>
            </a:pPr>
            <a:endParaRPr lang="pl-PL" sz="1400" dirty="0"/>
          </a:p>
          <a:p>
            <a:pPr algn="ctr">
              <a:lnSpc>
                <a:spcPct val="200000"/>
              </a:lnSpc>
            </a:pPr>
            <a:endParaRPr lang="pl-PL" sz="1400" dirty="0"/>
          </a:p>
          <a:p>
            <a:pPr algn="ctr">
              <a:lnSpc>
                <a:spcPct val="200000"/>
              </a:lnSpc>
            </a:pPr>
            <a:endParaRPr lang="pl-PL" sz="1400" dirty="0"/>
          </a:p>
          <a:p>
            <a:pPr algn="ctr">
              <a:lnSpc>
                <a:spcPct val="200000"/>
              </a:lnSpc>
            </a:pPr>
            <a:endParaRPr lang="pl-PL" sz="1400" dirty="0"/>
          </a:p>
          <a:p>
            <a:pPr algn="ctr">
              <a:lnSpc>
                <a:spcPct val="200000"/>
              </a:lnSpc>
            </a:pPr>
            <a:endParaRPr lang="pl-PL" sz="1400" dirty="0"/>
          </a:p>
        </p:txBody>
      </p:sp>
      <p:sp>
        <p:nvSpPr>
          <p:cNvPr id="2" name="Prostokąt 1"/>
          <p:cNvSpPr/>
          <p:nvPr/>
        </p:nvSpPr>
        <p:spPr>
          <a:xfrm>
            <a:off x="5508104" y="2420888"/>
            <a:ext cx="748923" cy="369332"/>
          </a:xfrm>
          <a:prstGeom prst="rect">
            <a:avLst/>
          </a:prstGeom>
        </p:spPr>
        <p:txBody>
          <a:bodyPr wrap="none">
            <a:spAutoFit/>
          </a:bodyPr>
          <a:lstStyle/>
          <a:p>
            <a:r>
              <a:rPr lang="pl-PL" dirty="0"/>
              <a:t>ZSEiI</a:t>
            </a:r>
          </a:p>
        </p:txBody>
      </p:sp>
      <p:sp>
        <p:nvSpPr>
          <p:cNvPr id="14" name="Prostokąt 13"/>
          <p:cNvSpPr/>
          <p:nvPr/>
        </p:nvSpPr>
        <p:spPr>
          <a:xfrm>
            <a:off x="179512" y="1628800"/>
            <a:ext cx="3024336" cy="1477328"/>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t>Zespół EWD na podstawie wyników naszych maturzystów, określił szkołę jako </a:t>
            </a:r>
            <a:r>
              <a:rPr lang="pl-PL" b="1" dirty="0"/>
              <a:t>Wspierającą Szkołę Sukcesu</a:t>
            </a:r>
            <a:r>
              <a:rPr lang="pl-PL" dirty="0"/>
              <a:t>.</a:t>
            </a:r>
          </a:p>
        </p:txBody>
      </p:sp>
      <p:pic>
        <p:nvPicPr>
          <p:cNvPr id="15" name="Obraz 1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214282" y="71414"/>
            <a:ext cx="7715304"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PORÓWNANIE</a:t>
            </a:r>
            <a:r>
              <a:rPr lang="pl-PL" sz="28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ZDAWALNOŚCI</a:t>
            </a:r>
            <a:r>
              <a:rPr lang="pl-PL" sz="28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EGZAMINU</a:t>
            </a:r>
            <a:r>
              <a:rPr lang="pl-PL" sz="28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ZAWODOWEGO</a:t>
            </a:r>
          </a:p>
        </p:txBody>
      </p:sp>
      <p:pic>
        <p:nvPicPr>
          <p:cNvPr id="9" name="Obraz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graphicFrame>
        <p:nvGraphicFramePr>
          <p:cNvPr id="14" name="Wykres 13"/>
          <p:cNvGraphicFramePr>
            <a:graphicFrameLocks/>
          </p:cNvGraphicFramePr>
          <p:nvPr>
            <p:extLst>
              <p:ext uri="{D42A27DB-BD31-4B8C-83A1-F6EECF244321}">
                <p14:modId xmlns="" xmlns:p14="http://schemas.microsoft.com/office/powerpoint/2010/main" val="6027040"/>
              </p:ext>
            </p:extLst>
          </p:nvPr>
        </p:nvGraphicFramePr>
        <p:xfrm>
          <a:off x="-21829" y="1410079"/>
          <a:ext cx="8122221" cy="54479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115767871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pic>
        <p:nvPicPr>
          <p:cNvPr id="13" name="Obraz 1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4" name="Prostokąt 13"/>
          <p:cNvSpPr/>
          <p:nvPr/>
        </p:nvSpPr>
        <p:spPr>
          <a:xfrm>
            <a:off x="214282" y="71414"/>
            <a:ext cx="7715304"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PORÓWNANIE</a:t>
            </a:r>
            <a:r>
              <a:rPr lang="pl-PL" sz="28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ZDAWALNOŚCI</a:t>
            </a:r>
            <a:r>
              <a:rPr lang="pl-PL" sz="28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EGZAMINU</a:t>
            </a:r>
            <a:r>
              <a:rPr lang="pl-PL" sz="2800" b="1" dirty="0">
                <a:solidFill>
                  <a:schemeClr val="accent6"/>
                </a:solidFill>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ZAWODOWEGO</a:t>
            </a:r>
          </a:p>
        </p:txBody>
      </p:sp>
      <p:graphicFrame>
        <p:nvGraphicFramePr>
          <p:cNvPr id="17" name="Wykres 16"/>
          <p:cNvGraphicFramePr>
            <a:graphicFrameLocks/>
          </p:cNvGraphicFramePr>
          <p:nvPr>
            <p:extLst>
              <p:ext uri="{D42A27DB-BD31-4B8C-83A1-F6EECF244321}">
                <p14:modId xmlns="" xmlns:p14="http://schemas.microsoft.com/office/powerpoint/2010/main" val="1488580147"/>
              </p:ext>
            </p:extLst>
          </p:nvPr>
        </p:nvGraphicFramePr>
        <p:xfrm>
          <a:off x="-36513" y="1281360"/>
          <a:ext cx="8215313" cy="5576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407658220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descr="logo złotej.jpg"/>
          <p:cNvPicPr>
            <a:picLocks noChangeAspect="1"/>
          </p:cNvPicPr>
          <p:nvPr/>
        </p:nvPicPr>
        <p:blipFill>
          <a:blip r:embed="rId3" cstate="print"/>
          <a:stretch>
            <a:fillRect/>
          </a:stretch>
        </p:blipFill>
        <p:spPr>
          <a:xfrm>
            <a:off x="4572000" y="2204864"/>
            <a:ext cx="3619500" cy="3619500"/>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571472" y="85531"/>
            <a:ext cx="7072362" cy="1200329"/>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Wysokie miejsca w</a:t>
            </a:r>
            <a:r>
              <a:rPr lang="pl-PL" sz="3600" b="1" spc="-150" dirty="0">
                <a:ln w="9000" cmpd="sng">
                  <a:solidFill>
                    <a:srgbClr val="8064A2">
                      <a:shade val="50000"/>
                      <a:satMod val="120000"/>
                    </a:srgb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ogólnopolskim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rPr>
              <a:t>rankingu</a:t>
            </a:r>
            <a:r>
              <a:rPr lang="pl-PL" sz="3600" b="1" spc="-150" dirty="0">
                <a:ln w="9000" cmpd="sng">
                  <a:solidFill>
                    <a:srgbClr val="8064A2">
                      <a:shade val="50000"/>
                      <a:satMod val="120000"/>
                    </a:srgb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Perspektyw</a:t>
            </a:r>
            <a:endParaRPr lang="pl-PL" sz="3600" b="1" spc="-150" dirty="0">
              <a:ln w="9000" cmpd="sng">
                <a:solidFill>
                  <a:srgbClr val="8064A2">
                    <a:shade val="50000"/>
                    <a:satMod val="120000"/>
                  </a:srgbClr>
                </a:solidFill>
                <a:prstDash val="solid"/>
              </a:ln>
              <a:solidFill>
                <a:schemeClr val="accent6"/>
              </a:solidFill>
              <a:effectLst>
                <a:reflection blurRad="12700" stA="28000" endPos="45000" dist="1000" dir="5400000" sy="-100000" algn="bl" rotWithShape="0"/>
              </a:effectLst>
              <a:latin typeface="Lucida Sans" pitchFamily="34" charset="0"/>
              <a:cs typeface="+mn-cs"/>
            </a:endParaRPr>
          </a:p>
        </p:txBody>
      </p:sp>
      <p:pic>
        <p:nvPicPr>
          <p:cNvPr id="16" name="Picture 4" descr="http://szkola.zse.edu.pl/images/technikum_zloto.png"/>
          <p:cNvPicPr>
            <a:picLocks noChangeAspect="1" noChangeArrowheads="1"/>
          </p:cNvPicPr>
          <p:nvPr/>
        </p:nvPicPr>
        <p:blipFill>
          <a:blip r:embed="rId4" cstate="print"/>
          <a:stretch>
            <a:fillRect/>
          </a:stretch>
        </p:blipFill>
        <p:spPr bwMode="auto">
          <a:xfrm>
            <a:off x="219164" y="4062043"/>
            <a:ext cx="1508648" cy="1527197"/>
          </a:xfrm>
          <a:prstGeom prst="rect">
            <a:avLst/>
          </a:prstGeom>
          <a:noFill/>
          <a:ln>
            <a:noFill/>
          </a:ln>
        </p:spPr>
      </p:pic>
      <p:pic>
        <p:nvPicPr>
          <p:cNvPr id="1035" name="Picture 11" descr="http://www.pz2.edu.pl/pliki/upload/zlota-tarcza-technika2.png"/>
          <p:cNvPicPr>
            <a:picLocks noChangeAspect="1" noChangeArrowheads="1"/>
          </p:cNvPicPr>
          <p:nvPr/>
        </p:nvPicPr>
        <p:blipFill>
          <a:blip r:embed="rId5" cstate="print"/>
          <a:stretch>
            <a:fillRect/>
          </a:stretch>
        </p:blipFill>
        <p:spPr bwMode="auto">
          <a:xfrm>
            <a:off x="716322" y="3429000"/>
            <a:ext cx="1771987" cy="1723327"/>
          </a:xfrm>
          <a:prstGeom prst="rect">
            <a:avLst/>
          </a:prstGeom>
          <a:noFill/>
          <a:ln>
            <a:noFill/>
          </a:ln>
        </p:spPr>
      </p:pic>
      <p:pic>
        <p:nvPicPr>
          <p:cNvPr id="11" name="Obraz 10" descr="technikum_zloto_bez_tla.png"/>
          <p:cNvPicPr>
            <a:picLocks noChangeAspect="1"/>
          </p:cNvPicPr>
          <p:nvPr/>
        </p:nvPicPr>
        <p:blipFill>
          <a:blip r:embed="rId6" cstate="print"/>
          <a:stretch>
            <a:fillRect/>
          </a:stretch>
        </p:blipFill>
        <p:spPr>
          <a:xfrm>
            <a:off x="1432882" y="3094451"/>
            <a:ext cx="1584176" cy="1564934"/>
          </a:xfrm>
          <a:prstGeom prst="rect">
            <a:avLst/>
          </a:prstGeom>
        </p:spPr>
      </p:pic>
      <p:pic>
        <p:nvPicPr>
          <p:cNvPr id="13" name="Picture 3" descr="C:\Users\technikum\Desktop\TARCZA.png"/>
          <p:cNvPicPr>
            <a:picLocks noChangeAspect="1" noChangeArrowheads="1"/>
          </p:cNvPicPr>
          <p:nvPr/>
        </p:nvPicPr>
        <p:blipFill>
          <a:blip r:embed="rId7" cstate="print"/>
          <a:srcRect/>
          <a:stretch>
            <a:fillRect/>
          </a:stretch>
        </p:blipFill>
        <p:spPr bwMode="auto">
          <a:xfrm>
            <a:off x="2058893" y="2490194"/>
            <a:ext cx="1732550" cy="1780676"/>
          </a:xfrm>
          <a:prstGeom prst="rect">
            <a:avLst/>
          </a:prstGeom>
          <a:noFill/>
        </p:spPr>
      </p:pic>
      <p:sp>
        <p:nvSpPr>
          <p:cNvPr id="15" name="Prostokąt 14"/>
          <p:cNvSpPr/>
          <p:nvPr/>
        </p:nvSpPr>
        <p:spPr>
          <a:xfrm>
            <a:off x="323528" y="5733256"/>
            <a:ext cx="7416824" cy="769441"/>
          </a:xfrm>
          <a:prstGeom prst="rect">
            <a:avLst/>
          </a:prstGeom>
          <a:solidFill>
            <a:schemeClr val="accent1">
              <a:lumMod val="75000"/>
              <a:alpha val="28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pl-PL" sz="2200" dirty="0"/>
              <a:t>„Elektronik” od wielu lat zajmuje czołowe miejsca </a:t>
            </a:r>
            <a:br>
              <a:rPr lang="pl-PL" sz="2200" dirty="0"/>
            </a:br>
            <a:r>
              <a:rPr lang="pl-PL" sz="2200" dirty="0"/>
              <a:t>wśród techników w woj. śląskim i w Polsce</a:t>
            </a:r>
          </a:p>
        </p:txBody>
      </p:sp>
      <p:pic>
        <p:nvPicPr>
          <p:cNvPr id="17"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tretch>
            <a:fillRect/>
          </a:stretch>
        </p:blipFill>
        <p:spPr bwMode="auto">
          <a:xfrm>
            <a:off x="2687260" y="1866788"/>
            <a:ext cx="1730193" cy="1742125"/>
          </a:xfrm>
          <a:prstGeom prst="rect">
            <a:avLst/>
          </a:prstGeom>
          <a:noFill/>
        </p:spPr>
      </p:pic>
      <p:pic>
        <p:nvPicPr>
          <p:cNvPr id="14" name="Obraz 1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419872" y="1412776"/>
            <a:ext cx="1837920" cy="1762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1000"/>
                            </p:stCondLst>
                            <p:childTnLst>
                              <p:par>
                                <p:cTn id="11" presetID="53" presetClass="entr" presetSubtype="0" fill="hold" nodeType="afterEffect">
                                  <p:stCondLst>
                                    <p:cond delay="500"/>
                                  </p:stCondLst>
                                  <p:childTnLst>
                                    <p:set>
                                      <p:cBhvr>
                                        <p:cTn id="12" dur="1" fill="hold">
                                          <p:stCondLst>
                                            <p:cond delay="0"/>
                                          </p:stCondLst>
                                        </p:cTn>
                                        <p:tgtEl>
                                          <p:spTgt spid="1035"/>
                                        </p:tgtEl>
                                        <p:attrNameLst>
                                          <p:attrName>style.visibility</p:attrName>
                                        </p:attrNameLst>
                                      </p:cBhvr>
                                      <p:to>
                                        <p:strVal val="visible"/>
                                      </p:to>
                                    </p:set>
                                    <p:anim calcmode="lin" valueType="num">
                                      <p:cBhvr>
                                        <p:cTn id="13" dur="500" fill="hold"/>
                                        <p:tgtEl>
                                          <p:spTgt spid="1035"/>
                                        </p:tgtEl>
                                        <p:attrNameLst>
                                          <p:attrName>ppt_w</p:attrName>
                                        </p:attrNameLst>
                                      </p:cBhvr>
                                      <p:tavLst>
                                        <p:tav tm="0">
                                          <p:val>
                                            <p:fltVal val="0"/>
                                          </p:val>
                                        </p:tav>
                                        <p:tav tm="100000">
                                          <p:val>
                                            <p:strVal val="#ppt_w"/>
                                          </p:val>
                                        </p:tav>
                                      </p:tavLst>
                                    </p:anim>
                                    <p:anim calcmode="lin" valueType="num">
                                      <p:cBhvr>
                                        <p:cTn id="14" dur="500" fill="hold"/>
                                        <p:tgtEl>
                                          <p:spTgt spid="1035"/>
                                        </p:tgtEl>
                                        <p:attrNameLst>
                                          <p:attrName>ppt_h</p:attrName>
                                        </p:attrNameLst>
                                      </p:cBhvr>
                                      <p:tavLst>
                                        <p:tav tm="0">
                                          <p:val>
                                            <p:fltVal val="0"/>
                                          </p:val>
                                        </p:tav>
                                        <p:tav tm="100000">
                                          <p:val>
                                            <p:strVal val="#ppt_h"/>
                                          </p:val>
                                        </p:tav>
                                      </p:tavLst>
                                    </p:anim>
                                    <p:animEffect transition="in" filter="fade">
                                      <p:cBhvr>
                                        <p:cTn id="15" dur="500"/>
                                        <p:tgtEl>
                                          <p:spTgt spid="1035"/>
                                        </p:tgtEl>
                                      </p:cBhvr>
                                    </p:animEffect>
                                  </p:childTnLst>
                                </p:cTn>
                              </p:par>
                            </p:childTnLst>
                          </p:cTn>
                        </p:par>
                        <p:par>
                          <p:cTn id="16" fill="hold">
                            <p:stCondLst>
                              <p:cond delay="2000"/>
                            </p:stCondLst>
                            <p:childTnLst>
                              <p:par>
                                <p:cTn id="17" presetID="53"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3000"/>
                            </p:stCondLst>
                            <p:childTnLst>
                              <p:par>
                                <p:cTn id="23" presetID="53" presetClass="entr"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4000"/>
                            </p:stCondLst>
                            <p:childTnLst>
                              <p:par>
                                <p:cTn id="29" presetID="53" presetClass="entr" presetSubtype="0" fill="hold" nodeType="afterEffect">
                                  <p:stCondLst>
                                    <p:cond delay="5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0"/>
                            </p:stCondLst>
                            <p:childTnLst>
                              <p:par>
                                <p:cTn id="35" presetID="53"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9" name="Prostokąt 18"/>
          <p:cNvSpPr/>
          <p:nvPr/>
        </p:nvSpPr>
        <p:spPr>
          <a:xfrm>
            <a:off x="428596" y="35377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Serdecznie zapraszamy</a:t>
            </a:r>
          </a:p>
        </p:txBody>
      </p:sp>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3" name="Prostokąt 12"/>
          <p:cNvSpPr/>
          <p:nvPr/>
        </p:nvSpPr>
        <p:spPr>
          <a:xfrm>
            <a:off x="1475656" y="1772816"/>
            <a:ext cx="4896544" cy="646331"/>
          </a:xfrm>
          <a:prstGeom prst="rect">
            <a:avLst/>
          </a:prstGeom>
        </p:spPr>
        <p:txBody>
          <a:bodyPr wrap="square">
            <a:spAutoFit/>
          </a:bodyPr>
          <a:lstStyle/>
          <a:p>
            <a:pPr lvl="0" algn="ctr"/>
            <a:r>
              <a:rPr lang="pl-PL" sz="3600" b="1" dirty="0">
                <a:solidFill>
                  <a:prstClr val="black"/>
                </a:solidFill>
                <a:latin typeface="Arial" pitchFamily="34" charset="0"/>
                <a:cs typeface="Arial" pitchFamily="34" charset="0"/>
              </a:rPr>
              <a:t>Dni Otwarte:</a:t>
            </a:r>
          </a:p>
        </p:txBody>
      </p:sp>
      <p:sp>
        <p:nvSpPr>
          <p:cNvPr id="14" name="Prostokąt 13"/>
          <p:cNvSpPr/>
          <p:nvPr/>
        </p:nvSpPr>
        <p:spPr>
          <a:xfrm>
            <a:off x="1042988" y="2935972"/>
            <a:ext cx="5545236" cy="1200329"/>
          </a:xfrm>
          <a:prstGeom prst="rect">
            <a:avLst/>
          </a:prstGeom>
        </p:spPr>
        <p:txBody>
          <a:bodyPr wrap="square">
            <a:spAutoFit/>
          </a:bodyPr>
          <a:lstStyle/>
          <a:p>
            <a:r>
              <a:rPr lang="pl-PL" sz="3600" b="1" dirty="0" smtClean="0">
                <a:solidFill>
                  <a:prstClr val="black"/>
                </a:solidFill>
                <a:latin typeface="Arial" pitchFamily="34" charset="0"/>
                <a:cs typeface="Arial" pitchFamily="34" charset="0"/>
              </a:rPr>
              <a:t>10 maja</a:t>
            </a:r>
            <a:r>
              <a:rPr lang="pl-PL" sz="3600" dirty="0" smtClean="0">
                <a:solidFill>
                  <a:prstClr val="black"/>
                </a:solidFill>
                <a:latin typeface="Arial" pitchFamily="34" charset="0"/>
                <a:cs typeface="Arial" pitchFamily="34" charset="0"/>
              </a:rPr>
              <a:t> 2019 </a:t>
            </a:r>
            <a:r>
              <a:rPr lang="pl-PL" sz="3600" dirty="0">
                <a:solidFill>
                  <a:prstClr val="black"/>
                </a:solidFill>
                <a:latin typeface="Arial" pitchFamily="34" charset="0"/>
                <a:cs typeface="Arial" pitchFamily="34" charset="0"/>
              </a:rPr>
              <a:t>(piątek)</a:t>
            </a:r>
          </a:p>
          <a:p>
            <a:r>
              <a:rPr lang="pl-PL" sz="3600" dirty="0">
                <a:solidFill>
                  <a:prstClr val="black"/>
                </a:solidFill>
                <a:latin typeface="Arial" pitchFamily="34" charset="0"/>
                <a:cs typeface="Arial" pitchFamily="34" charset="0"/>
              </a:rPr>
              <a:t> </a:t>
            </a:r>
            <a:endParaRPr lang="pl-PL" sz="3600" dirty="0"/>
          </a:p>
        </p:txBody>
      </p:sp>
      <p:sp>
        <p:nvSpPr>
          <p:cNvPr id="15" name="Prostokąt 14"/>
          <p:cNvSpPr/>
          <p:nvPr/>
        </p:nvSpPr>
        <p:spPr>
          <a:xfrm>
            <a:off x="2267744" y="3573016"/>
            <a:ext cx="3637611" cy="584775"/>
          </a:xfrm>
          <a:prstGeom prst="rect">
            <a:avLst/>
          </a:prstGeom>
        </p:spPr>
        <p:txBody>
          <a:bodyPr wrap="square">
            <a:spAutoFit/>
          </a:bodyPr>
          <a:lstStyle/>
          <a:p>
            <a:r>
              <a:rPr lang="pl-PL" sz="3200" dirty="0">
                <a:solidFill>
                  <a:prstClr val="black"/>
                </a:solidFill>
                <a:latin typeface="Arial" pitchFamily="34" charset="0"/>
                <a:cs typeface="Arial" pitchFamily="34" charset="0"/>
              </a:rPr>
              <a:t>od 14</a:t>
            </a:r>
            <a:r>
              <a:rPr lang="pl-PL" sz="3200" baseline="30000" dirty="0">
                <a:solidFill>
                  <a:prstClr val="black"/>
                </a:solidFill>
                <a:latin typeface="Arial" pitchFamily="34" charset="0"/>
                <a:cs typeface="Arial" pitchFamily="34" charset="0"/>
              </a:rPr>
              <a:t>00</a:t>
            </a:r>
            <a:r>
              <a:rPr lang="pl-PL" sz="3200" dirty="0">
                <a:solidFill>
                  <a:prstClr val="black"/>
                </a:solidFill>
                <a:latin typeface="Arial" pitchFamily="34" charset="0"/>
                <a:cs typeface="Arial" pitchFamily="34" charset="0"/>
              </a:rPr>
              <a:t> do 18</a:t>
            </a:r>
            <a:r>
              <a:rPr lang="pl-PL" sz="3200" baseline="30000" dirty="0">
                <a:solidFill>
                  <a:prstClr val="black"/>
                </a:solidFill>
                <a:latin typeface="Arial" pitchFamily="34" charset="0"/>
                <a:cs typeface="Arial" pitchFamily="34" charset="0"/>
              </a:rPr>
              <a:t>00</a:t>
            </a:r>
            <a:endParaRPr lang="pl-PL" sz="3200" dirty="0"/>
          </a:p>
        </p:txBody>
      </p:sp>
      <p:sp>
        <p:nvSpPr>
          <p:cNvPr id="16" name="Prostokąt 15"/>
          <p:cNvSpPr/>
          <p:nvPr/>
        </p:nvSpPr>
        <p:spPr>
          <a:xfrm>
            <a:off x="1043608" y="4509120"/>
            <a:ext cx="5544616" cy="646331"/>
          </a:xfrm>
          <a:prstGeom prst="rect">
            <a:avLst/>
          </a:prstGeom>
        </p:spPr>
        <p:txBody>
          <a:bodyPr wrap="square">
            <a:spAutoFit/>
          </a:bodyPr>
          <a:lstStyle/>
          <a:p>
            <a:r>
              <a:rPr lang="pl-PL" sz="3600" b="1" dirty="0" smtClean="0">
                <a:solidFill>
                  <a:prstClr val="black"/>
                </a:solidFill>
                <a:latin typeface="Arial" pitchFamily="34" charset="0"/>
                <a:cs typeface="Arial" pitchFamily="34" charset="0"/>
              </a:rPr>
              <a:t>11</a:t>
            </a:r>
            <a:r>
              <a:rPr lang="pl-PL" sz="3600" dirty="0" smtClean="0">
                <a:solidFill>
                  <a:prstClr val="black"/>
                </a:solidFill>
                <a:latin typeface="Arial" pitchFamily="34" charset="0"/>
                <a:cs typeface="Arial" pitchFamily="34" charset="0"/>
              </a:rPr>
              <a:t> </a:t>
            </a:r>
            <a:r>
              <a:rPr lang="pl-PL" sz="3600" b="1" dirty="0">
                <a:solidFill>
                  <a:prstClr val="black"/>
                </a:solidFill>
                <a:latin typeface="Arial" pitchFamily="34" charset="0"/>
                <a:cs typeface="Arial" pitchFamily="34" charset="0"/>
              </a:rPr>
              <a:t>maja</a:t>
            </a:r>
            <a:r>
              <a:rPr lang="pl-PL" sz="3600" dirty="0">
                <a:solidFill>
                  <a:prstClr val="black"/>
                </a:solidFill>
                <a:latin typeface="Arial" pitchFamily="34" charset="0"/>
                <a:cs typeface="Arial" pitchFamily="34" charset="0"/>
              </a:rPr>
              <a:t> </a:t>
            </a:r>
            <a:r>
              <a:rPr lang="pl-PL" sz="3600" dirty="0" smtClean="0">
                <a:solidFill>
                  <a:prstClr val="black"/>
                </a:solidFill>
                <a:latin typeface="Arial" pitchFamily="34" charset="0"/>
                <a:cs typeface="Arial" pitchFamily="34" charset="0"/>
              </a:rPr>
              <a:t>2019 </a:t>
            </a:r>
            <a:r>
              <a:rPr lang="pl-PL" sz="3600" dirty="0">
                <a:solidFill>
                  <a:prstClr val="black"/>
                </a:solidFill>
                <a:latin typeface="Arial" pitchFamily="34" charset="0"/>
                <a:cs typeface="Arial" pitchFamily="34" charset="0"/>
              </a:rPr>
              <a:t>(sobota) </a:t>
            </a:r>
            <a:endParaRPr lang="pl-PL" sz="3600" dirty="0"/>
          </a:p>
        </p:txBody>
      </p:sp>
      <p:sp>
        <p:nvSpPr>
          <p:cNvPr id="17" name="Prostokąt 16"/>
          <p:cNvSpPr/>
          <p:nvPr/>
        </p:nvSpPr>
        <p:spPr>
          <a:xfrm>
            <a:off x="2267744" y="5229200"/>
            <a:ext cx="3096344" cy="584775"/>
          </a:xfrm>
          <a:prstGeom prst="rect">
            <a:avLst/>
          </a:prstGeom>
        </p:spPr>
        <p:txBody>
          <a:bodyPr wrap="square">
            <a:spAutoFit/>
          </a:bodyPr>
          <a:lstStyle/>
          <a:p>
            <a:r>
              <a:rPr lang="pl-PL" sz="3200">
                <a:latin typeface="Arial" pitchFamily="34" charset="0"/>
                <a:cs typeface="Arial" pitchFamily="34" charset="0"/>
              </a:rPr>
              <a:t>od 9</a:t>
            </a:r>
            <a:r>
              <a:rPr lang="pl-PL" sz="3200" baseline="30000">
                <a:latin typeface="Arial" pitchFamily="34" charset="0"/>
                <a:cs typeface="Arial" pitchFamily="34" charset="0"/>
              </a:rPr>
              <a:t>00</a:t>
            </a:r>
            <a:r>
              <a:rPr lang="pl-PL" sz="3200">
                <a:latin typeface="Arial" pitchFamily="34" charset="0"/>
                <a:cs typeface="Arial" pitchFamily="34" charset="0"/>
              </a:rPr>
              <a:t> </a:t>
            </a:r>
            <a:r>
              <a:rPr lang="pl-PL" sz="3200" dirty="0">
                <a:latin typeface="Arial" pitchFamily="34" charset="0"/>
                <a:cs typeface="Arial" pitchFamily="34" charset="0"/>
              </a:rPr>
              <a:t>do 14</a:t>
            </a:r>
            <a:r>
              <a:rPr lang="pl-PL" sz="3200" baseline="30000" dirty="0">
                <a:latin typeface="Arial" pitchFamily="34" charset="0"/>
                <a:cs typeface="Arial" pitchFamily="34" charset="0"/>
              </a:rPr>
              <a:t>00</a:t>
            </a:r>
            <a:endParaRPr lang="pl-PL" sz="3200"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graphicFrame>
        <p:nvGraphicFramePr>
          <p:cNvPr id="18" name="Group 9"/>
          <p:cNvGraphicFramePr>
            <a:graphicFrameLocks noGrp="1"/>
          </p:cNvGraphicFramePr>
          <p:nvPr>
            <p:extLst>
              <p:ext uri="{D42A27DB-BD31-4B8C-83A1-F6EECF244321}">
                <p14:modId xmlns="" xmlns:p14="http://schemas.microsoft.com/office/powerpoint/2010/main" val="3902082785"/>
              </p:ext>
            </p:extLst>
          </p:nvPr>
        </p:nvGraphicFramePr>
        <p:xfrm>
          <a:off x="179512" y="1772816"/>
          <a:ext cx="7825039" cy="4193301"/>
        </p:xfrm>
        <a:graphic>
          <a:graphicData uri="http://schemas.openxmlformats.org/drawingml/2006/table">
            <a:tbl>
              <a:tblPr>
                <a:effectLst>
                  <a:innerShdw blurRad="63500" dist="50800" dir="16200000">
                    <a:prstClr val="black">
                      <a:alpha val="50000"/>
                    </a:prstClr>
                  </a:innerShdw>
                </a:effectLst>
                <a:tableStyleId>{69012ECD-51FC-41F1-AA8D-1B2483CD663E}</a:tableStyleId>
              </a:tblPr>
              <a:tblGrid>
                <a:gridCol w="3913639">
                  <a:extLst>
                    <a:ext uri="{9D8B030D-6E8A-4147-A177-3AD203B41FA5}">
                      <a16:colId xmlns="" xmlns:a16="http://schemas.microsoft.com/office/drawing/2014/main" val="20000"/>
                    </a:ext>
                  </a:extLst>
                </a:gridCol>
                <a:gridCol w="3911400">
                  <a:extLst>
                    <a:ext uri="{9D8B030D-6E8A-4147-A177-3AD203B41FA5}">
                      <a16:colId xmlns="" xmlns:a16="http://schemas.microsoft.com/office/drawing/2014/main" val="20001"/>
                    </a:ext>
                  </a:extLst>
                </a:gridCol>
              </a:tblGrid>
              <a:tr h="622606">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1" u="none" strike="noStrike" cap="none" normalizeH="0" baseline="0" dirty="0">
                          <a:ln>
                            <a:noFill/>
                          </a:ln>
                          <a:effectLst/>
                        </a:rPr>
                        <a:t>Zespół Szkół Elektronicznych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1" u="none" strike="noStrike" cap="none" normalizeH="0" baseline="0" dirty="0">
                          <a:ln>
                            <a:noFill/>
                          </a:ln>
                          <a:effectLst/>
                        </a:rPr>
                        <a:t>i Informatycznych</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pl-PL" sz="2800" b="1" i="1" u="none" strike="noStrike" cap="none" normalizeH="0" baseline="0" dirty="0">
                        <a:ln>
                          <a:noFill/>
                        </a:ln>
                        <a:solidFill>
                          <a:srgbClr val="FFFFFF"/>
                        </a:solidFill>
                        <a:effectLst/>
                        <a:latin typeface="Arial" pitchFamily="34" charset="0"/>
                        <a:cs typeface="Times New Roman" pitchFamily="18" charset="0"/>
                      </a:endParaRPr>
                    </a:p>
                  </a:txBody>
                  <a:tcPr anchor="ctr" horzOverflow="overflow">
                    <a:lnL w="11430" cap="flat" cmpd="sng" algn="ctr">
                      <a:noFill/>
                      <a:prstDash val="solid"/>
                    </a:lnL>
                    <a:lnR w="11430" cap="flat" cmpd="sng" algn="ctr">
                      <a:noFill/>
                      <a:prstDash val="solid"/>
                    </a:lnR>
                    <a:lnT w="11430" cap="flat" cmpd="sng" algn="ctr">
                      <a:noFill/>
                      <a:prstDash val="solid"/>
                    </a:lnT>
                    <a:lnB>
                      <a:noFill/>
                    </a:lnB>
                    <a:lnTlToBr w="12700" cmpd="sng">
                      <a:noFill/>
                      <a:prstDash val="solid"/>
                    </a:lnTlToBr>
                    <a:lnBlToTr w="12700" cmpd="sng">
                      <a:noFill/>
                      <a:prstDash val="solid"/>
                    </a:lnBlToTr>
                  </a:tcPr>
                </a:tc>
                <a:tc hMerge="1">
                  <a:txBody>
                    <a:bodyPr/>
                    <a:lstStyle/>
                    <a:p>
                      <a:endParaRPr lang="pl-PL"/>
                    </a:p>
                  </a:txBody>
                  <a:tcPr/>
                </a:tc>
                <a:extLst>
                  <a:ext uri="{0D108BD9-81ED-4DB2-BD59-A6C34878D82A}">
                    <a16:rowId xmlns="" xmlns:a16="http://schemas.microsoft.com/office/drawing/2014/main" val="10000"/>
                  </a:ext>
                </a:extLst>
              </a:tr>
              <a:tr h="788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 ADRES</a:t>
                      </a:r>
                      <a:endParaRPr kumimoji="0" lang="pl-PL" sz="2000" b="1" i="1" u="none" strike="noStrike" cap="none" normalizeH="0" baseline="0" dirty="0">
                        <a:ln>
                          <a:noFill/>
                        </a:ln>
                        <a:solidFill>
                          <a:srgbClr val="FFFFFF"/>
                        </a:solidFill>
                        <a:effectLst/>
                        <a:latin typeface="Arial" pitchFamily="34" charset="0"/>
                        <a:cs typeface="Arial" pitchFamily="34" charset="0"/>
                      </a:endParaRPr>
                    </a:p>
                  </a:txBody>
                  <a:tcPr anchor="ctr" horzOverflow="overflow">
                    <a:lnL w="11430"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 41-200 Sosnowiec</a:t>
                      </a:r>
                      <a:br>
                        <a:rPr kumimoji="0" lang="pl-PL" sz="2000" u="none" strike="noStrike" cap="none" normalizeH="0" baseline="0" dirty="0">
                          <a:ln>
                            <a:noFill/>
                          </a:ln>
                          <a:effectLst/>
                        </a:rPr>
                      </a:br>
                      <a:r>
                        <a:rPr kumimoji="0" lang="pl-PL" sz="2000" u="none" strike="noStrike" cap="none" normalizeH="0" baseline="0" dirty="0">
                          <a:ln>
                            <a:noFill/>
                          </a:ln>
                          <a:effectLst/>
                        </a:rPr>
                        <a:t> ul. Jagiellońska 13</a:t>
                      </a:r>
                      <a:endParaRPr kumimoji="0" lang="pl-PL" sz="2000" b="1" i="1" u="none" strike="noStrike" cap="none" normalizeH="0" baseline="0" dirty="0">
                        <a:ln>
                          <a:noFill/>
                        </a:ln>
                        <a:solidFill>
                          <a:srgbClr val="FFFFFF"/>
                        </a:solidFill>
                        <a:effectLst/>
                        <a:latin typeface="Arial" pitchFamily="34" charset="0"/>
                        <a:cs typeface="Arial" pitchFamily="34" charset="0"/>
                      </a:endParaRPr>
                    </a:p>
                  </a:txBody>
                  <a:tcPr anchor="ctr" horzOverflow="overflow">
                    <a:lnL>
                      <a:noFill/>
                    </a:lnL>
                    <a:lnR w="11430"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444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 SEKRETARIAT SZKOŁY</a:t>
                      </a:r>
                      <a:endParaRPr kumimoji="0" lang="pl-PL" sz="2000" b="1" i="1" u="none" strike="noStrike" cap="none" normalizeH="0" baseline="0" dirty="0">
                        <a:ln>
                          <a:noFill/>
                        </a:ln>
                        <a:solidFill>
                          <a:srgbClr val="FFFFFF"/>
                        </a:solidFill>
                        <a:effectLst/>
                        <a:latin typeface="Arial" pitchFamily="34" charset="0"/>
                        <a:cs typeface="Arial" pitchFamily="34" charset="0"/>
                      </a:endParaRPr>
                    </a:p>
                  </a:txBody>
                  <a:tcPr anchor="ctr" horzOverflow="overflow">
                    <a:lnL w="11430"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 pokój: 159, 160</a:t>
                      </a:r>
                      <a:endParaRPr kumimoji="0" lang="pl-PL" sz="2000" b="1" i="1" u="none" strike="noStrike" cap="none" normalizeH="0" baseline="0" dirty="0">
                        <a:ln>
                          <a:noFill/>
                        </a:ln>
                        <a:solidFill>
                          <a:srgbClr val="FFFFFF"/>
                        </a:solidFill>
                        <a:effectLst/>
                        <a:latin typeface="Arial" pitchFamily="34" charset="0"/>
                        <a:cs typeface="Arial" pitchFamily="34" charset="0"/>
                      </a:endParaRPr>
                    </a:p>
                  </a:txBody>
                  <a:tcPr anchor="ctr" horzOverflow="overflow">
                    <a:lnL>
                      <a:noFill/>
                    </a:lnL>
                    <a:lnR w="11430"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44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 TELEFON/FAX</a:t>
                      </a:r>
                      <a:endParaRPr kumimoji="0" lang="pl-PL" sz="2000" b="1" i="1" u="none" strike="noStrike" cap="none" normalizeH="0" baseline="0" dirty="0">
                        <a:ln>
                          <a:noFill/>
                        </a:ln>
                        <a:solidFill>
                          <a:srgbClr val="FFFFFF"/>
                        </a:solidFill>
                        <a:effectLst/>
                        <a:latin typeface="Arial" pitchFamily="34" charset="0"/>
                        <a:cs typeface="Arial" pitchFamily="34" charset="0"/>
                      </a:endParaRPr>
                    </a:p>
                  </a:txBody>
                  <a:tcPr anchor="ctr" horzOverflow="overflow">
                    <a:lnL w="11430"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(32) 292-44-70</a:t>
                      </a:r>
                      <a:endParaRPr kumimoji="0" lang="pl-PL" sz="2000" b="1" i="1" u="none" strike="noStrike" cap="none" normalizeH="0" baseline="0" dirty="0">
                        <a:ln>
                          <a:noFill/>
                        </a:ln>
                        <a:solidFill>
                          <a:srgbClr val="FFFFFF"/>
                        </a:solidFill>
                        <a:effectLst/>
                        <a:latin typeface="Arial" pitchFamily="34" charset="0"/>
                        <a:cs typeface="Arial" pitchFamily="34" charset="0"/>
                      </a:endParaRPr>
                    </a:p>
                  </a:txBody>
                  <a:tcPr anchor="ctr" horzOverflow="overflow">
                    <a:lnL>
                      <a:noFill/>
                    </a:lnL>
                    <a:lnR w="11430"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444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a:ln>
                            <a:noFill/>
                          </a:ln>
                          <a:effectLst/>
                        </a:rPr>
                        <a:t> ADRES E-MAIL</a:t>
                      </a:r>
                      <a:endParaRPr kumimoji="0" lang="pl-PL" sz="2000" b="1" i="1" u="none" strike="noStrike" cap="none" normalizeH="0" baseline="0">
                        <a:ln>
                          <a:noFill/>
                        </a:ln>
                        <a:solidFill>
                          <a:srgbClr val="FFFFFF"/>
                        </a:solidFill>
                        <a:effectLst/>
                        <a:latin typeface="Arial" pitchFamily="34" charset="0"/>
                        <a:cs typeface="Arial" pitchFamily="34" charset="0"/>
                      </a:endParaRPr>
                    </a:p>
                  </a:txBody>
                  <a:tcPr anchor="ctr" horzOverflow="overflow">
                    <a:lnL w="11430"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sekretariat@zse.edu.pl</a:t>
                      </a:r>
                      <a:endParaRPr kumimoji="0" lang="pl-PL" sz="2000" b="1" i="0" u="none" strike="noStrike" cap="none" normalizeH="0" baseline="0" dirty="0">
                        <a:ln>
                          <a:noFill/>
                        </a:ln>
                        <a:solidFill>
                          <a:srgbClr val="FFFFFF"/>
                        </a:solidFill>
                        <a:effectLst/>
                        <a:latin typeface="Arial" pitchFamily="34" charset="0"/>
                      </a:endParaRPr>
                    </a:p>
                  </a:txBody>
                  <a:tcPr anchor="ctr" horzOverflow="overflow">
                    <a:lnL>
                      <a:noFill/>
                    </a:lnL>
                    <a:lnR w="11430"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44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 STRONA WWW</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mn-lt"/>
                          <a:cs typeface="Arial" pitchFamily="34" charset="0"/>
                        </a:rPr>
                        <a:t> </a:t>
                      </a:r>
                    </a:p>
                  </a:txBody>
                  <a:tcPr anchor="ctr" horzOverflow="overflow">
                    <a:lnL w="11430" cap="flat" cmpd="sng" algn="ctr">
                      <a:noFill/>
                      <a:prstDash val="solid"/>
                    </a:lnL>
                    <a:lnR>
                      <a:noFill/>
                    </a:lnR>
                    <a:lnT>
                      <a:noFill/>
                    </a:lnT>
                    <a:lnB w="11430" cap="flat" cmpd="sng" algn="ctr">
                      <a:noFill/>
                      <a:prstDash val="soli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u="none" strike="noStrike" cap="none" normalizeH="0" baseline="0" dirty="0">
                          <a:ln>
                            <a:noFill/>
                          </a:ln>
                          <a:effectLst/>
                        </a:rPr>
                        <a:t>http://zse.edu.pl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l-PL" sz="2000" b="1" i="0" u="none" strike="noStrike" cap="none" normalizeH="0" baseline="0" dirty="0">
                        <a:ln>
                          <a:noFill/>
                        </a:ln>
                        <a:solidFill>
                          <a:srgbClr val="FFFFFF"/>
                        </a:solidFill>
                        <a:effectLst/>
                        <a:latin typeface="Arial" pitchFamily="34" charset="0"/>
                      </a:endParaRPr>
                    </a:p>
                  </a:txBody>
                  <a:tcPr anchor="ctr" horzOverflow="overflow">
                    <a:lnL>
                      <a:noFill/>
                    </a:lnL>
                    <a:lnR w="11430" cap="flat" cmpd="sng" algn="ctr">
                      <a:noFill/>
                      <a:prstDash val="solid"/>
                    </a:lnR>
                    <a:lnT>
                      <a:noFill/>
                    </a:lnT>
                    <a:lnB w="11430" cap="flat" cmpd="sng" algn="ctr">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19" name="Prostokąt 18"/>
          <p:cNvSpPr/>
          <p:nvPr/>
        </p:nvSpPr>
        <p:spPr>
          <a:xfrm>
            <a:off x="428596" y="353777"/>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Zapraszamy</a:t>
            </a:r>
          </a:p>
        </p:txBody>
      </p:sp>
      <p:sp>
        <p:nvSpPr>
          <p:cNvPr id="7" name="Prostokąt 6"/>
          <p:cNvSpPr/>
          <p:nvPr/>
        </p:nvSpPr>
        <p:spPr>
          <a:xfrm>
            <a:off x="251520" y="6237312"/>
            <a:ext cx="6840760" cy="369332"/>
          </a:xfrm>
          <a:prstGeom prst="rect">
            <a:avLst/>
          </a:prstGeom>
        </p:spPr>
        <p:txBody>
          <a:bodyPr wrap="square">
            <a:spAutoFit/>
          </a:bodyPr>
          <a:lstStyle/>
          <a:p>
            <a:pPr lvl="0" algn="ctr"/>
            <a:r>
              <a:rPr lang="pl-PL" dirty="0">
                <a:latin typeface="Arial" pitchFamily="34" charset="0"/>
              </a:rPr>
              <a:t>https://www.facebook.com/elektronik.sosnowiec</a:t>
            </a:r>
          </a:p>
        </p:txBody>
      </p:sp>
      <p:pic>
        <p:nvPicPr>
          <p:cNvPr id="28674" name="Picture 2" descr="Znalezione obrazy dla zapytania fb"/>
          <p:cNvPicPr>
            <a:picLocks noChangeAspect="1" noChangeArrowheads="1"/>
          </p:cNvPicPr>
          <p:nvPr/>
        </p:nvPicPr>
        <p:blipFill>
          <a:blip r:embed="rId3" cstate="print"/>
          <a:srcRect/>
          <a:stretch>
            <a:fillRect/>
          </a:stretch>
        </p:blipFill>
        <p:spPr bwMode="auto">
          <a:xfrm>
            <a:off x="323528" y="5876553"/>
            <a:ext cx="648072" cy="648072"/>
          </a:xfrm>
          <a:prstGeom prst="rect">
            <a:avLst/>
          </a:prstGeom>
          <a:noFill/>
        </p:spPr>
      </p:pic>
      <p:pic>
        <p:nvPicPr>
          <p:cNvPr id="10" name="Obraz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052736"/>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0" name="Prostokąt 9"/>
          <p:cNvSpPr/>
          <p:nvPr/>
        </p:nvSpPr>
        <p:spPr>
          <a:xfrm>
            <a:off x="251520" y="4293096"/>
            <a:ext cx="7632848" cy="1668214"/>
          </a:xfrm>
          <a:prstGeom prst="rect">
            <a:avLst/>
          </a:prstGeom>
        </p:spPr>
        <p:txBody>
          <a:bodyPr wrap="square">
            <a:spAutoFit/>
          </a:bodyPr>
          <a:lstStyle/>
          <a:p>
            <a:pPr fontAlgn="auto">
              <a:lnSpc>
                <a:spcPct val="150000"/>
              </a:lnSpc>
              <a:spcBef>
                <a:spcPts val="0"/>
              </a:spcBef>
              <a:spcAft>
                <a:spcPts val="0"/>
              </a:spcAft>
              <a:defRPr/>
            </a:pPr>
            <a:r>
              <a:rPr lang="pl-PL" sz="1400" dirty="0">
                <a:latin typeface="Arial" pitchFamily="34" charset="0"/>
                <a:cs typeface="Arial" pitchFamily="34" charset="0"/>
              </a:rPr>
              <a:t>Nauka w technikum trwa </a:t>
            </a:r>
            <a:r>
              <a:rPr lang="pl-PL" sz="1400" b="1" dirty="0" smtClean="0">
                <a:latin typeface="Arial" pitchFamily="34" charset="0"/>
                <a:cs typeface="Arial" pitchFamily="34" charset="0"/>
              </a:rPr>
              <a:t>4 lata</a:t>
            </a:r>
            <a:r>
              <a:rPr lang="pl-PL" sz="1400" dirty="0" smtClean="0">
                <a:latin typeface="Arial" pitchFamily="34" charset="0"/>
                <a:cs typeface="Arial" pitchFamily="34" charset="0"/>
              </a:rPr>
              <a:t>. </a:t>
            </a:r>
            <a:r>
              <a:rPr lang="pl-PL" sz="1400" dirty="0">
                <a:latin typeface="Arial" pitchFamily="34" charset="0"/>
                <a:cs typeface="Arial" pitchFamily="34" charset="0"/>
              </a:rPr>
              <a:t>Na zakończenie </a:t>
            </a:r>
            <a:r>
              <a:rPr lang="pl-PL" sz="1400" dirty="0" smtClean="0">
                <a:latin typeface="Arial" pitchFamily="34" charset="0"/>
                <a:cs typeface="Arial" pitchFamily="34" charset="0"/>
              </a:rPr>
              <a:t>czwartej klasy </a:t>
            </a:r>
            <a:r>
              <a:rPr lang="pl-PL" sz="1400" dirty="0">
                <a:latin typeface="Arial" pitchFamily="34" charset="0"/>
                <a:cs typeface="Arial" pitchFamily="34" charset="0"/>
              </a:rPr>
              <a:t>uczniowie zdają </a:t>
            </a:r>
            <a:r>
              <a:rPr lang="pl-PL" sz="1400" b="1" dirty="0">
                <a:latin typeface="Arial" pitchFamily="34" charset="0"/>
                <a:cs typeface="Arial" pitchFamily="34" charset="0"/>
              </a:rPr>
              <a:t>egzamin maturalny</a:t>
            </a:r>
            <a:r>
              <a:rPr lang="pl-PL" sz="1400" dirty="0">
                <a:latin typeface="Arial" pitchFamily="34" charset="0"/>
                <a:cs typeface="Arial" pitchFamily="34" charset="0"/>
              </a:rPr>
              <a:t>. Podczas cyklu kształcenia zdają </a:t>
            </a:r>
            <a:r>
              <a:rPr lang="pl-PL" sz="1400" b="1" dirty="0">
                <a:latin typeface="Arial" pitchFamily="34" charset="0"/>
                <a:cs typeface="Arial" pitchFamily="34" charset="0"/>
              </a:rPr>
              <a:t>egzaminy na poszczególne kwalifikacje</a:t>
            </a:r>
            <a:r>
              <a:rPr lang="pl-PL" sz="1400" dirty="0">
                <a:latin typeface="Arial" pitchFamily="34" charset="0"/>
                <a:cs typeface="Arial" pitchFamily="34" charset="0"/>
              </a:rPr>
              <a:t>. </a:t>
            </a:r>
            <a:endParaRPr lang="pl-PL" sz="1400" dirty="0" smtClean="0">
              <a:latin typeface="Arial" pitchFamily="34" charset="0"/>
              <a:cs typeface="Arial" pitchFamily="34" charset="0"/>
            </a:endParaRPr>
          </a:p>
          <a:p>
            <a:pPr fontAlgn="auto">
              <a:lnSpc>
                <a:spcPct val="150000"/>
              </a:lnSpc>
              <a:spcBef>
                <a:spcPts val="0"/>
              </a:spcBef>
              <a:spcAft>
                <a:spcPts val="0"/>
              </a:spcAft>
              <a:defRPr/>
            </a:pPr>
            <a:endParaRPr lang="pl-PL" sz="1400" dirty="0" smtClean="0">
              <a:latin typeface="Arial" pitchFamily="34" charset="0"/>
              <a:cs typeface="Arial" pitchFamily="34" charset="0"/>
            </a:endParaRPr>
          </a:p>
          <a:p>
            <a:pPr fontAlgn="auto">
              <a:lnSpc>
                <a:spcPct val="150000"/>
              </a:lnSpc>
              <a:spcBef>
                <a:spcPts val="0"/>
              </a:spcBef>
              <a:spcAft>
                <a:spcPts val="0"/>
              </a:spcAft>
              <a:defRPr/>
            </a:pPr>
            <a:r>
              <a:rPr lang="pl-PL" sz="1400" dirty="0" smtClean="0">
                <a:latin typeface="Arial" pitchFamily="34" charset="0"/>
                <a:cs typeface="Arial" pitchFamily="34" charset="0"/>
              </a:rPr>
              <a:t>Po </a:t>
            </a:r>
            <a:r>
              <a:rPr lang="pl-PL" sz="1400" dirty="0">
                <a:latin typeface="Arial" pitchFamily="34" charset="0"/>
                <a:cs typeface="Arial" pitchFamily="34" charset="0"/>
              </a:rPr>
              <a:t>ukończeniu szkoły i pozytywnym zaliczeniu egzaminów ze wszystkich kwalifikacji otrzymują </a:t>
            </a:r>
            <a:r>
              <a:rPr lang="pl-PL" sz="1400" b="1" dirty="0">
                <a:latin typeface="Arial" pitchFamily="34" charset="0"/>
                <a:cs typeface="Arial" pitchFamily="34" charset="0"/>
              </a:rPr>
              <a:t>tytuł zawodowy technika</a:t>
            </a:r>
            <a:r>
              <a:rPr lang="pl-PL" sz="1400" dirty="0">
                <a:latin typeface="Arial" pitchFamily="34" charset="0"/>
                <a:cs typeface="Arial" pitchFamily="34" charset="0"/>
              </a:rPr>
              <a:t> w określonym zawodzie.</a:t>
            </a:r>
          </a:p>
        </p:txBody>
      </p:sp>
      <p:pic>
        <p:nvPicPr>
          <p:cNvPr id="11" name="Obraz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3" name="Prostokąt 12"/>
          <p:cNvSpPr/>
          <p:nvPr/>
        </p:nvSpPr>
        <p:spPr>
          <a:xfrm>
            <a:off x="428596" y="282339"/>
            <a:ext cx="7072362" cy="646331"/>
          </a:xfrm>
          <a:prstGeom prst="rect">
            <a:avLst/>
          </a:prstGeom>
        </p:spPr>
        <p:txBody>
          <a:bodyPr>
            <a:spAutoFit/>
          </a:bodyPr>
          <a:lstStyle/>
          <a:p>
            <a:pPr algn="ctr" fontAlgn="auto">
              <a:spcBef>
                <a:spcPts val="0"/>
              </a:spcBef>
              <a:spcAft>
                <a:spcPts val="0"/>
              </a:spcAft>
              <a:defRPr/>
            </a:pPr>
            <a:r>
              <a:rPr lang="pl-PL" sz="36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Technikum 4 –letnie </a:t>
            </a:r>
            <a:r>
              <a:rPr lang="pl-PL" sz="2000" b="1" spc="-150" dirty="0" smtClean="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(po  gimnazjum)</a:t>
            </a:r>
            <a:endParaRPr lang="pl-PL" sz="20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endParaRPr>
          </a:p>
        </p:txBody>
      </p:sp>
      <p:graphicFrame>
        <p:nvGraphicFramePr>
          <p:cNvPr id="9" name="Tabela 8"/>
          <p:cNvGraphicFramePr>
            <a:graphicFrameLocks noGrp="1"/>
          </p:cNvGraphicFramePr>
          <p:nvPr>
            <p:extLst>
              <p:ext uri="{D42A27DB-BD31-4B8C-83A1-F6EECF244321}">
                <p14:modId xmlns="" xmlns:p14="http://schemas.microsoft.com/office/powerpoint/2010/main" val="2711608112"/>
              </p:ext>
            </p:extLst>
          </p:nvPr>
        </p:nvGraphicFramePr>
        <p:xfrm>
          <a:off x="0" y="1268760"/>
          <a:ext cx="8100392" cy="2682419"/>
        </p:xfrm>
        <a:graphic>
          <a:graphicData uri="http://schemas.openxmlformats.org/drawingml/2006/table">
            <a:tbl>
              <a:tblPr firstRow="1" firstCol="1" bandRow="1">
                <a:tableStyleId>{5C22544A-7EE6-4342-B048-85BDC9FD1C3A}</a:tableStyleId>
              </a:tblPr>
              <a:tblGrid>
                <a:gridCol w="2159459">
                  <a:extLst>
                    <a:ext uri="{9D8B030D-6E8A-4147-A177-3AD203B41FA5}">
                      <a16:colId xmlns="" xmlns:a16="http://schemas.microsoft.com/office/drawing/2014/main" val="20000"/>
                    </a:ext>
                  </a:extLst>
                </a:gridCol>
                <a:gridCol w="5940933">
                  <a:extLst>
                    <a:ext uri="{9D8B030D-6E8A-4147-A177-3AD203B41FA5}">
                      <a16:colId xmlns="" xmlns:a16="http://schemas.microsoft.com/office/drawing/2014/main" val="20001"/>
                    </a:ext>
                  </a:extLst>
                </a:gridCol>
              </a:tblGrid>
              <a:tr h="719848">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ZAWÓD</a:t>
                      </a:r>
                    </a:p>
                    <a:p>
                      <a:pPr algn="ctr">
                        <a:lnSpc>
                          <a:spcPct val="115000"/>
                        </a:lnSpc>
                        <a:spcAft>
                          <a:spcPts val="0"/>
                        </a:spcAft>
                      </a:pPr>
                      <a:endParaRPr lang="pl-PL" sz="1400" dirty="0">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endParaRPr lang="pl-PL" sz="1400" dirty="0">
                        <a:effectLst/>
                        <a:latin typeface="Arial" pitchFamily="34" charset="0"/>
                        <a:cs typeface="Arial" pitchFamily="34" charset="0"/>
                      </a:endParaRPr>
                    </a:p>
                    <a:p>
                      <a:pPr algn="ctr">
                        <a:lnSpc>
                          <a:spcPct val="115000"/>
                        </a:lnSpc>
                        <a:spcAft>
                          <a:spcPts val="0"/>
                        </a:spcAft>
                      </a:pPr>
                      <a:r>
                        <a:rPr lang="pl-PL" sz="1400" dirty="0">
                          <a:effectLst/>
                          <a:latin typeface="Arial" pitchFamily="34" charset="0"/>
                          <a:cs typeface="Arial" pitchFamily="34" charset="0"/>
                        </a:rPr>
                        <a:t>KWALIFIKACJE</a:t>
                      </a:r>
                      <a:endParaRPr lang="pl-PL" sz="1400" dirty="0">
                        <a:effectLst/>
                        <a:latin typeface="Arial" pitchFamily="34" charset="0"/>
                        <a:ea typeface="Calibri"/>
                        <a:cs typeface="Arial" pitchFamily="34" charset="0"/>
                      </a:endParaRPr>
                    </a:p>
                  </a:txBody>
                  <a:tcPr marL="68580" marR="68580" marT="0" marB="0"/>
                </a:tc>
                <a:extLst>
                  <a:ext uri="{0D108BD9-81ED-4DB2-BD59-A6C34878D82A}">
                    <a16:rowId xmlns="" xmlns:a16="http://schemas.microsoft.com/office/drawing/2014/main" val="10000"/>
                  </a:ext>
                </a:extLst>
              </a:tr>
              <a:tr h="128013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pl-PL" sz="1400" dirty="0">
                          <a:effectLst/>
                          <a:latin typeface="Arial" pitchFamily="34" charset="0"/>
                          <a:cs typeface="Arial" pitchFamily="34" charset="0"/>
                        </a:rPr>
                        <a:t>Technik </a:t>
                      </a:r>
                      <a:r>
                        <a:rPr lang="pl-PL" sz="1400" dirty="0" smtClean="0">
                          <a:latin typeface="Arial" pitchFamily="34" charset="0"/>
                          <a:cs typeface="Arial" pitchFamily="34" charset="0"/>
                        </a:rPr>
                        <a:t>programista</a:t>
                      </a:r>
                      <a:endParaRPr lang="pl-PL" sz="1400" dirty="0">
                        <a:effectLst/>
                        <a:latin typeface="Arial" pitchFamily="34" charset="0"/>
                        <a:ea typeface="Calibri"/>
                        <a:cs typeface="Arial" pitchFamily="34" charset="0"/>
                      </a:endParaRPr>
                    </a:p>
                    <a:p>
                      <a:pPr>
                        <a:lnSpc>
                          <a:spcPct val="115000"/>
                        </a:lnSpc>
                        <a:spcAft>
                          <a:spcPts val="0"/>
                        </a:spcAft>
                      </a:pPr>
                      <a:endParaRPr lang="pl-PL" sz="1400" dirty="0">
                        <a:effectLst/>
                        <a:latin typeface="Arial" pitchFamily="34" charset="0"/>
                        <a:ea typeface="Calibri"/>
                        <a:cs typeface="Arial" pitchFamily="34" charset="0"/>
                      </a:endParaRPr>
                    </a:p>
                  </a:txBody>
                  <a:tcPr marL="68580" marR="68580" marT="0" marB="0" anchor="ctr"/>
                </a:tc>
                <a:tc>
                  <a:txBody>
                    <a:bodyPr/>
                    <a:lstStyle/>
                    <a:p>
                      <a:pPr marL="342900" lvl="0" indent="-342900">
                        <a:lnSpc>
                          <a:spcPct val="115000"/>
                        </a:lnSpc>
                        <a:spcAft>
                          <a:spcPts val="0"/>
                        </a:spcAft>
                        <a:buFont typeface="Symbol"/>
                        <a:buChar char=""/>
                      </a:pPr>
                      <a:r>
                        <a:rPr kumimoji="0" lang="pl-PL" sz="1400" kern="1200" dirty="0" smtClean="0">
                          <a:solidFill>
                            <a:schemeClr val="dk1"/>
                          </a:solidFill>
                          <a:latin typeface="Arial" pitchFamily="34" charset="0"/>
                          <a:ea typeface="+mn-ea"/>
                          <a:cs typeface="Arial" pitchFamily="34" charset="0"/>
                        </a:rPr>
                        <a:t>Tworzenie i administrowanie stronami internetowymi oraz bazami danych</a:t>
                      </a:r>
                    </a:p>
                    <a:p>
                      <a:pPr marL="342900" lvl="0" indent="-342900">
                        <a:lnSpc>
                          <a:spcPct val="115000"/>
                        </a:lnSpc>
                        <a:spcAft>
                          <a:spcPts val="0"/>
                        </a:spcAft>
                        <a:buFont typeface="Symbol"/>
                        <a:buChar char=""/>
                      </a:pPr>
                      <a:endParaRPr kumimoji="0" lang="pl-PL" sz="1400" kern="1200" dirty="0" smtClean="0">
                        <a:solidFill>
                          <a:schemeClr val="dk1"/>
                        </a:solidFill>
                        <a:latin typeface="Arial" pitchFamily="34" charset="0"/>
                        <a:ea typeface="+mn-ea"/>
                        <a:cs typeface="Arial" pitchFamily="34" charset="0"/>
                      </a:endParaRPr>
                    </a:p>
                    <a:p>
                      <a:pPr marL="342900" lvl="0" indent="-342900">
                        <a:lnSpc>
                          <a:spcPct val="115000"/>
                        </a:lnSpc>
                        <a:spcAft>
                          <a:spcPts val="0"/>
                        </a:spcAft>
                        <a:buFont typeface="Symbol"/>
                        <a:buChar char=""/>
                      </a:pPr>
                      <a:r>
                        <a:rPr kumimoji="0" lang="pl-PL" sz="1400" kern="1200" dirty="0" smtClean="0">
                          <a:solidFill>
                            <a:schemeClr val="dk1"/>
                          </a:solidFill>
                          <a:latin typeface="Arial" pitchFamily="34" charset="0"/>
                          <a:ea typeface="+mn-ea"/>
                          <a:cs typeface="Arial" pitchFamily="34" charset="0"/>
                        </a:rPr>
                        <a:t>Projektowanie, programowanie i testowanie aplikacji</a:t>
                      </a:r>
                      <a:endParaRPr lang="pl-PL" sz="1400" b="0" dirty="0">
                        <a:effectLst/>
                        <a:latin typeface="Arial" pitchFamily="34" charset="0"/>
                        <a:cs typeface="Arial" pitchFamily="34" charset="0"/>
                      </a:endParaRPr>
                    </a:p>
                  </a:txBody>
                  <a:tcPr marL="68580" marR="68580" marT="0" marB="0" anchor="ctr"/>
                </a:tc>
                <a:extLst>
                  <a:ext uri="{0D108BD9-81ED-4DB2-BD59-A6C34878D82A}">
                    <a16:rowId xmlns="" xmlns:a16="http://schemas.microsoft.com/office/drawing/2014/main" val="10001"/>
                  </a:ext>
                </a:extLst>
              </a:tr>
              <a:tr h="666195">
                <a:tc>
                  <a:txBody>
                    <a:bodyPr/>
                    <a:lstStyle/>
                    <a:p>
                      <a:pPr>
                        <a:lnSpc>
                          <a:spcPct val="115000"/>
                        </a:lnSpc>
                        <a:spcAft>
                          <a:spcPts val="0"/>
                        </a:spcAft>
                      </a:pPr>
                      <a:r>
                        <a:rPr lang="pl-PL" sz="1400" dirty="0">
                          <a:effectLst/>
                          <a:latin typeface="Arial" pitchFamily="34" charset="0"/>
                          <a:cs typeface="Arial" pitchFamily="34" charset="0"/>
                        </a:rPr>
                        <a:t>Elektronik (3 lata)</a:t>
                      </a:r>
                      <a:endParaRPr lang="pl-PL" sz="1400" dirty="0">
                        <a:effectLst/>
                        <a:latin typeface="Arial" pitchFamily="34" charset="0"/>
                        <a:ea typeface="Calibri"/>
                        <a:cs typeface="Arial" pitchFamily="34" charset="0"/>
                      </a:endParaRPr>
                    </a:p>
                  </a:txBody>
                  <a:tcPr marL="68580" marR="68580" marT="0" marB="0" anchor="ctr"/>
                </a:tc>
                <a:tc>
                  <a:txBody>
                    <a:bodyPr/>
                    <a:lstStyle/>
                    <a:p>
                      <a:pPr marL="342900" lvl="0" indent="-342900">
                        <a:lnSpc>
                          <a:spcPct val="115000"/>
                        </a:lnSpc>
                        <a:spcAft>
                          <a:spcPts val="0"/>
                        </a:spcAft>
                        <a:buFont typeface="Symbol"/>
                        <a:buChar char=""/>
                      </a:pPr>
                      <a:r>
                        <a:rPr kumimoji="0" lang="pl-PL" sz="1400" kern="1200" dirty="0">
                          <a:solidFill>
                            <a:schemeClr val="dk1"/>
                          </a:solidFill>
                          <a:latin typeface="Arial" pitchFamily="34" charset="0"/>
                          <a:ea typeface="+mn-ea"/>
                          <a:cs typeface="Arial" pitchFamily="34" charset="0"/>
                        </a:rPr>
                        <a:t> Montaż oraz instalowanie układów i urządzeń elektronicznych</a:t>
                      </a:r>
                    </a:p>
                  </a:txBody>
                  <a:tcPr marL="68580" marR="68580" marT="0" marB="0" anchor="ctr"/>
                </a:tc>
                <a:extLst>
                  <a:ext uri="{0D108BD9-81ED-4DB2-BD59-A6C34878D82A}">
                    <a16:rowId xmlns="" xmlns:a16="http://schemas.microsoft.com/office/drawing/2014/main" val="10003"/>
                  </a:ext>
                </a:extLst>
              </a:tr>
            </a:tbl>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Środa mniejsze-6.jpg"/>
          <p:cNvPicPr>
            <a:picLocks noChangeAspect="1"/>
          </p:cNvPicPr>
          <p:nvPr/>
        </p:nvPicPr>
        <p:blipFill>
          <a:blip r:embed="rId3" cstate="print"/>
          <a:stretch>
            <a:fillRect/>
          </a:stretch>
        </p:blipFill>
        <p:spPr>
          <a:xfrm>
            <a:off x="1" y="1224137"/>
            <a:ext cx="8172400" cy="5661247"/>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17" name="Prostokąt 16"/>
          <p:cNvSpPr/>
          <p:nvPr/>
        </p:nvSpPr>
        <p:spPr>
          <a:xfrm>
            <a:off x="395536" y="260648"/>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automatyk</a:t>
            </a: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Tytuł 1"/>
          <p:cNvSpPr txBox="1">
            <a:spLocks/>
          </p:cNvSpPr>
          <p:nvPr/>
        </p:nvSpPr>
        <p:spPr>
          <a:xfrm>
            <a:off x="1187624" y="1340768"/>
            <a:ext cx="6238453" cy="714375"/>
          </a:xfrm>
          <a:prstGeom prst="rect">
            <a:avLst/>
          </a:prstGeom>
        </p:spPr>
        <p:txBody>
          <a:bodyPr/>
          <a:lstStyle/>
          <a:p>
            <a:pPr algn="ctr" fontAlgn="auto">
              <a:spcAft>
                <a:spcPts val="0"/>
              </a:spcAft>
              <a:defRPr/>
            </a:pPr>
            <a:r>
              <a:rPr lang="pl-PL" sz="3200" dirty="0">
                <a:solidFill>
                  <a:schemeClr val="accent1">
                    <a:lumMod val="60000"/>
                    <a:lumOff val="40000"/>
                  </a:schemeClr>
                </a:solidFill>
              </a:rPr>
              <a:t>Jakie kwalifikacje zdobędziesz?</a:t>
            </a:r>
          </a:p>
        </p:txBody>
      </p:sp>
      <p:sp>
        <p:nvSpPr>
          <p:cNvPr id="14" name="Prostokąt 13"/>
          <p:cNvSpPr/>
          <p:nvPr/>
        </p:nvSpPr>
        <p:spPr>
          <a:xfrm>
            <a:off x="179512" y="2060848"/>
            <a:ext cx="3744416" cy="2446824"/>
          </a:xfrm>
          <a:prstGeom prst="rect">
            <a:avLst/>
          </a:prstGeom>
          <a:solidFill>
            <a:srgbClr val="0B5395">
              <a:alpha val="50196"/>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700" b="1" dirty="0" smtClean="0">
                <a:latin typeface="Arial" pitchFamily="34" charset="0"/>
                <a:cs typeface="Arial" pitchFamily="34" charset="0"/>
              </a:rPr>
              <a:t>ELM.01. Montaż, uruchamianie </a:t>
            </a:r>
            <a:r>
              <a:rPr lang="pl-PL" sz="1700" b="1" dirty="0" smtClean="0">
                <a:latin typeface="Arial" pitchFamily="34" charset="0"/>
                <a:cs typeface="Arial" pitchFamily="34" charset="0"/>
              </a:rPr>
              <a:t/>
            </a:r>
            <a:br>
              <a:rPr lang="pl-PL" sz="1700" b="1" dirty="0" smtClean="0">
                <a:latin typeface="Arial" pitchFamily="34" charset="0"/>
                <a:cs typeface="Arial" pitchFamily="34" charset="0"/>
              </a:rPr>
            </a:br>
            <a:r>
              <a:rPr lang="pl-PL" sz="1700" b="1" dirty="0" smtClean="0">
                <a:latin typeface="Arial" pitchFamily="34" charset="0"/>
                <a:cs typeface="Arial" pitchFamily="34" charset="0"/>
              </a:rPr>
              <a:t>i </a:t>
            </a:r>
            <a:r>
              <a:rPr lang="pl-PL" sz="1700" b="1" dirty="0" smtClean="0">
                <a:latin typeface="Arial" pitchFamily="34" charset="0"/>
                <a:cs typeface="Arial" pitchFamily="34" charset="0"/>
              </a:rPr>
              <a:t>obsługiwanie układów automatyki przemysłowej</a:t>
            </a:r>
          </a:p>
          <a:p>
            <a:pPr>
              <a:lnSpc>
                <a:spcPct val="150000"/>
              </a:lnSpc>
            </a:pPr>
            <a:endParaRPr lang="pl-PL" sz="1700" b="1" dirty="0" smtClean="0">
              <a:latin typeface="Arial" pitchFamily="34" charset="0"/>
              <a:cs typeface="Arial" pitchFamily="34" charset="0"/>
            </a:endParaRPr>
          </a:p>
          <a:p>
            <a:pPr>
              <a:lnSpc>
                <a:spcPct val="150000"/>
              </a:lnSpc>
            </a:pPr>
            <a:r>
              <a:rPr lang="pl-PL" sz="1700" b="1" dirty="0" smtClean="0">
                <a:latin typeface="Arial" pitchFamily="34" charset="0"/>
                <a:cs typeface="Arial" pitchFamily="34" charset="0"/>
              </a:rPr>
              <a:t>ELM.04. Eksploatacja układów automatyki przemysłowej</a:t>
            </a:r>
            <a:endParaRPr lang="pl-PL" sz="1700" dirty="0">
              <a:latin typeface="Arial" pitchFamily="34" charset="0"/>
              <a:cs typeface="Arial" pitchFamily="34" charset="0"/>
            </a:endParaRPr>
          </a:p>
        </p:txBody>
      </p:sp>
      <p:sp>
        <p:nvSpPr>
          <p:cNvPr id="10" name="Prostokąt 9"/>
          <p:cNvSpPr/>
          <p:nvPr/>
        </p:nvSpPr>
        <p:spPr>
          <a:xfrm>
            <a:off x="179512" y="5157192"/>
            <a:ext cx="7704856" cy="1569660"/>
          </a:xfrm>
          <a:prstGeom prst="rect">
            <a:avLst/>
          </a:prstGeom>
          <a:solidFill>
            <a:srgbClr val="0B5395">
              <a:alpha val="50196"/>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600" dirty="0">
                <a:latin typeface="Arial" pitchFamily="34" charset="0"/>
                <a:cs typeface="Arial" pitchFamily="34" charset="0"/>
              </a:rPr>
              <a:t>Jeżeli interesujesz się nowoczesnymi technologiami, jeśli pasjonuje Cię automatyka i  elektronika, jeśli świata nie widzisz poza </a:t>
            </a:r>
            <a:r>
              <a:rPr lang="pl-PL" sz="1600" dirty="0" smtClean="0">
                <a:latin typeface="Arial" pitchFamily="34" charset="0"/>
                <a:cs typeface="Arial" pitchFamily="34" charset="0"/>
              </a:rPr>
              <a:t>robotyką, </a:t>
            </a:r>
            <a:r>
              <a:rPr lang="pl-PL" sz="1600" dirty="0">
                <a:latin typeface="Arial" pitchFamily="34" charset="0"/>
                <a:cs typeface="Arial" pitchFamily="34" charset="0"/>
              </a:rPr>
              <a:t>chcesz zdobyć nowoczesny zawód, dający wiele możliwości zatrudnienia, to kierunek technik automatyk jest stworzony dla Ciebie.</a:t>
            </a:r>
            <a:endParaRPr lang="pl-PL" dirty="0">
              <a:latin typeface="Arial" pitchFamily="34" charset="0"/>
              <a:cs typeface="Arial" pitchFamily="34" charset="0"/>
            </a:endParaRPr>
          </a:p>
        </p:txBody>
      </p:sp>
      <p:pic>
        <p:nvPicPr>
          <p:cNvPr id="16" name="Obraz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7654"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27655" name="pole tekstowe 8"/>
          <p:cNvSpPr txBox="1">
            <a:spLocks noChangeArrowheads="1"/>
          </p:cNvSpPr>
          <p:nvPr/>
        </p:nvSpPr>
        <p:spPr bwMode="auto">
          <a:xfrm>
            <a:off x="179512" y="1916970"/>
            <a:ext cx="7992888" cy="4824398"/>
          </a:xfrm>
          <a:prstGeom prst="rect">
            <a:avLst/>
          </a:prstGeom>
          <a:noFill/>
          <a:ln w="9525">
            <a:noFill/>
            <a:miter lim="800000"/>
            <a:headEnd/>
            <a:tailEnd/>
          </a:ln>
        </p:spPr>
        <p:txBody>
          <a:bodyPr wrap="square">
            <a:spAutoFit/>
          </a:bodyPr>
          <a:lstStyle/>
          <a:p>
            <a:r>
              <a:rPr lang="pl-PL" sz="1500" b="1" dirty="0" smtClean="0"/>
              <a:t>ELM.01.</a:t>
            </a:r>
            <a:r>
              <a:rPr lang="pl-PL" sz="1500" dirty="0" smtClean="0"/>
              <a:t> Montaż, uruchamianie i obsługiwanie układów automatyki przemysłowej</a:t>
            </a:r>
          </a:p>
          <a:p>
            <a:r>
              <a:rPr lang="pl-PL" sz="1500" dirty="0" smtClean="0"/>
              <a:t>Uczeń, zdobywając tę kwalifikację, będzie potrafił</a:t>
            </a:r>
            <a:r>
              <a:rPr lang="pl-PL" sz="1500" dirty="0" smtClean="0"/>
              <a:t>:</a:t>
            </a:r>
          </a:p>
          <a:p>
            <a:endParaRPr lang="pl-PL" sz="1500" dirty="0" smtClean="0"/>
          </a:p>
          <a:p>
            <a:pPr>
              <a:buFont typeface="Arial" pitchFamily="34" charset="0"/>
              <a:buChar char="•"/>
            </a:pPr>
            <a:r>
              <a:rPr lang="pl-PL" sz="1500" dirty="0" smtClean="0"/>
              <a:t> Programować </a:t>
            </a:r>
            <a:r>
              <a:rPr lang="pl-PL" sz="1500" dirty="0" smtClean="0"/>
              <a:t>sterowniki PLC (</a:t>
            </a:r>
            <a:r>
              <a:rPr lang="pl-PL" sz="1500" dirty="0" err="1" smtClean="0"/>
              <a:t>Programmable</a:t>
            </a:r>
            <a:r>
              <a:rPr lang="pl-PL" sz="1500" dirty="0" smtClean="0"/>
              <a:t> </a:t>
            </a:r>
            <a:r>
              <a:rPr lang="pl-PL" sz="1500" dirty="0" err="1" smtClean="0"/>
              <a:t>Logic</a:t>
            </a:r>
            <a:r>
              <a:rPr lang="pl-PL" sz="1500" dirty="0" smtClean="0"/>
              <a:t> </a:t>
            </a:r>
            <a:r>
              <a:rPr lang="pl-PL" sz="1500" dirty="0" err="1" smtClean="0"/>
              <a:t>Controller</a:t>
            </a:r>
            <a:r>
              <a:rPr lang="pl-PL" sz="1500" dirty="0" smtClean="0"/>
              <a:t>);</a:t>
            </a:r>
          </a:p>
          <a:p>
            <a:pPr>
              <a:buFont typeface="Arial" pitchFamily="34" charset="0"/>
              <a:buChar char="•"/>
            </a:pPr>
            <a:r>
              <a:rPr lang="pl-PL" sz="1500" dirty="0" smtClean="0"/>
              <a:t> Konfigurować </a:t>
            </a:r>
            <a:r>
              <a:rPr lang="pl-PL" sz="1500" dirty="0" smtClean="0"/>
              <a:t>parametry urządzeń na podstawie dokumentacji technicznej;</a:t>
            </a:r>
          </a:p>
          <a:p>
            <a:pPr>
              <a:buFont typeface="Arial" pitchFamily="34" charset="0"/>
              <a:buChar char="•"/>
            </a:pPr>
            <a:r>
              <a:rPr lang="pl-PL" sz="1500" dirty="0" smtClean="0"/>
              <a:t> Uruchamiać </a:t>
            </a:r>
            <a:r>
              <a:rPr lang="pl-PL" sz="1500" dirty="0" smtClean="0"/>
              <a:t>instalację automatyki przemysłowej</a:t>
            </a:r>
          </a:p>
          <a:p>
            <a:pPr>
              <a:buFont typeface="Arial" pitchFamily="34" charset="0"/>
              <a:buChar char="•"/>
            </a:pPr>
            <a:r>
              <a:rPr lang="pl-PL" sz="1500" dirty="0" smtClean="0"/>
              <a:t> Dobierać </a:t>
            </a:r>
            <a:r>
              <a:rPr lang="pl-PL" sz="1500" dirty="0" smtClean="0"/>
              <a:t>przyrządy do wykonania pomiarów i wykonać pomiary w układach automatyki</a:t>
            </a:r>
          </a:p>
          <a:p>
            <a:pPr>
              <a:buFont typeface="Arial" pitchFamily="34" charset="0"/>
              <a:buChar char="•"/>
            </a:pPr>
            <a:r>
              <a:rPr lang="pl-PL" sz="1500" dirty="0" smtClean="0"/>
              <a:t> Oceniać </a:t>
            </a:r>
            <a:r>
              <a:rPr lang="pl-PL" sz="1500" dirty="0" smtClean="0"/>
              <a:t>poprawność pracy instalacji automatyki oraz wprowadzać korekty;</a:t>
            </a:r>
          </a:p>
          <a:p>
            <a:pPr>
              <a:lnSpc>
                <a:spcPct val="150000"/>
              </a:lnSpc>
            </a:pPr>
            <a:r>
              <a:rPr lang="pl-PL" sz="1500" dirty="0"/>
              <a:t> </a:t>
            </a:r>
          </a:p>
          <a:p>
            <a:r>
              <a:rPr lang="pl-PL" sz="1500" b="1" dirty="0" smtClean="0"/>
              <a:t>ELM.04.</a:t>
            </a:r>
            <a:r>
              <a:rPr lang="pl-PL" sz="1500" dirty="0" smtClean="0"/>
              <a:t> Eksploatacja układów automatyki przemysłowej</a:t>
            </a:r>
          </a:p>
          <a:p>
            <a:r>
              <a:rPr lang="pl-PL" sz="1500" dirty="0" smtClean="0"/>
              <a:t>Uczeń, zdobywając tę kwalifikację, będzie potrafił</a:t>
            </a:r>
            <a:r>
              <a:rPr lang="pl-PL" sz="1500" dirty="0" smtClean="0"/>
              <a:t>:</a:t>
            </a:r>
          </a:p>
          <a:p>
            <a:endParaRPr lang="pl-PL" sz="1500" dirty="0" smtClean="0"/>
          </a:p>
          <a:p>
            <a:pPr>
              <a:buFont typeface="Arial" pitchFamily="34" charset="0"/>
              <a:buChar char="•"/>
            </a:pPr>
            <a:r>
              <a:rPr lang="pl-PL" sz="1500" dirty="0" smtClean="0"/>
              <a:t> Określić </a:t>
            </a:r>
            <a:r>
              <a:rPr lang="pl-PL" sz="1500" dirty="0" smtClean="0"/>
              <a:t>zakres i wykonać czynności obejmujące okresowe przeglądy oraz konserwację instalacji;</a:t>
            </a:r>
          </a:p>
          <a:p>
            <a:pPr>
              <a:buFont typeface="Arial" pitchFamily="34" charset="0"/>
              <a:buChar char="•"/>
            </a:pPr>
            <a:r>
              <a:rPr lang="pl-PL" sz="1500" dirty="0" smtClean="0"/>
              <a:t> Przeprowadzać </a:t>
            </a:r>
            <a:r>
              <a:rPr lang="pl-PL" sz="1500" dirty="0" smtClean="0"/>
              <a:t>testy urządzeń i instalacji zgodnie z wytycznymi zawartymi w dokumentacji technicznej;</a:t>
            </a:r>
          </a:p>
          <a:p>
            <a:pPr>
              <a:buFont typeface="Arial" pitchFamily="34" charset="0"/>
              <a:buChar char="•"/>
            </a:pPr>
            <a:r>
              <a:rPr lang="pl-PL" sz="1500" dirty="0" smtClean="0"/>
              <a:t> Ocenić </a:t>
            </a:r>
            <a:r>
              <a:rPr lang="pl-PL" sz="1500" dirty="0" smtClean="0"/>
              <a:t>stan techniczny urządzeń i instalacji automatyki</a:t>
            </a:r>
          </a:p>
          <a:p>
            <a:pPr>
              <a:buFont typeface="Arial" pitchFamily="34" charset="0"/>
              <a:buChar char="•"/>
            </a:pPr>
            <a:r>
              <a:rPr lang="pl-PL" sz="1500" dirty="0" smtClean="0"/>
              <a:t> Lokalizować </a:t>
            </a:r>
            <a:r>
              <a:rPr lang="pl-PL" sz="1500" dirty="0" smtClean="0"/>
              <a:t>uszkodzenia instalacji;</a:t>
            </a:r>
          </a:p>
          <a:p>
            <a:pPr>
              <a:buFont typeface="Arial" pitchFamily="34" charset="0"/>
              <a:buChar char="•"/>
            </a:pPr>
            <a:r>
              <a:rPr lang="pl-PL" sz="1500" dirty="0" smtClean="0"/>
              <a:t> Określać </a:t>
            </a:r>
            <a:r>
              <a:rPr lang="pl-PL" sz="1500" dirty="0" smtClean="0"/>
              <a:t>rodzaj i zakres napraw instalacji;</a:t>
            </a:r>
          </a:p>
          <a:p>
            <a:pPr>
              <a:buFont typeface="Arial" pitchFamily="34" charset="0"/>
              <a:buChar char="•"/>
            </a:pPr>
            <a:r>
              <a:rPr lang="pl-PL" sz="1500" dirty="0" smtClean="0"/>
              <a:t> Wymieniać </a:t>
            </a:r>
            <a:r>
              <a:rPr lang="pl-PL" sz="1500" dirty="0" smtClean="0"/>
              <a:t>uszkodzone urządzenia w obwodach automatyki.</a:t>
            </a:r>
            <a:endParaRPr lang="pl-PL" sz="1500" dirty="0"/>
          </a:p>
        </p:txBody>
      </p:sp>
      <p:sp>
        <p:nvSpPr>
          <p:cNvPr id="11" name="Tytuł 1"/>
          <p:cNvSpPr txBox="1">
            <a:spLocks/>
          </p:cNvSpPr>
          <p:nvPr/>
        </p:nvSpPr>
        <p:spPr>
          <a:xfrm>
            <a:off x="2214563" y="1346473"/>
            <a:ext cx="3357562" cy="714375"/>
          </a:xfrm>
          <a:prstGeom prst="rect">
            <a:avLst/>
          </a:prstGeom>
        </p:spPr>
        <p:txBody>
          <a:bodyPr/>
          <a:lstStyle/>
          <a:p>
            <a:pPr algn="ctr" fontAlgn="auto">
              <a:spcAft>
                <a:spcPts val="0"/>
              </a:spcAft>
              <a:defRPr/>
            </a:pPr>
            <a:r>
              <a:rPr lang="pl-PL" sz="3200" dirty="0">
                <a:solidFill>
                  <a:schemeClr val="tx2"/>
                </a:solidFill>
                <a:latin typeface="+mj-lt"/>
                <a:ea typeface="+mj-ea"/>
                <a:cs typeface="+mj-cs"/>
              </a:rPr>
              <a:t>Co potrafisz?</a:t>
            </a:r>
          </a:p>
        </p:txBody>
      </p:sp>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3" name="Prostokąt 12"/>
          <p:cNvSpPr/>
          <p:nvPr/>
        </p:nvSpPr>
        <p:spPr>
          <a:xfrm>
            <a:off x="395536" y="260648"/>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automatyk</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zdj-6791(1).jpg"/>
          <p:cNvPicPr>
            <a:picLocks noChangeAspect="1"/>
          </p:cNvPicPr>
          <p:nvPr/>
        </p:nvPicPr>
        <p:blipFill>
          <a:blip r:embed="rId3" cstate="print"/>
          <a:srcRect r="5266" b="4663"/>
          <a:stretch>
            <a:fillRect/>
          </a:stretch>
        </p:blipFill>
        <p:spPr>
          <a:xfrm>
            <a:off x="0" y="1268760"/>
            <a:ext cx="8204349" cy="5589240"/>
          </a:xfrm>
          <a:prstGeom prst="rect">
            <a:avLst/>
          </a:prstGeom>
        </p:spPr>
      </p:pic>
      <p:sp>
        <p:nvSpPr>
          <p:cNvPr id="12" name="Prostokąt 11"/>
          <p:cNvSpPr/>
          <p:nvPr/>
        </p:nvSpPr>
        <p:spPr>
          <a:xfrm>
            <a:off x="-36512" y="0"/>
            <a:ext cx="8215313" cy="12144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8" name="Prostokąt 7"/>
          <p:cNvSpPr/>
          <p:nvPr/>
        </p:nvSpPr>
        <p:spPr>
          <a:xfrm>
            <a:off x="8325073" y="2257820"/>
            <a:ext cx="851760" cy="342657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lnSpc>
                <a:spcPts val="2600"/>
              </a:lnSpc>
              <a:spcBef>
                <a:spcPts val="0"/>
              </a:spcBef>
              <a:spcAft>
                <a:spcPts val="0"/>
              </a:spcAft>
              <a:defRPr/>
            </a:pP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l</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e</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t</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r</a:t>
            </a: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o</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n</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i</a:t>
            </a:r>
            <a:b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br>
            <a:r>
              <a:rPr lang="pl-PL"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k</a:t>
            </a:r>
            <a:endParaRPr lang="pl-PL" sz="3200" b="1" spc="150" dirty="0">
              <a:ln w="11430"/>
              <a:solidFill>
                <a:srgbClr val="F8F8F8"/>
              </a:solidFill>
              <a:effectLst>
                <a:outerShdw blurRad="25400" algn="tl" rotWithShape="0">
                  <a:srgbClr val="000000">
                    <a:alpha val="43000"/>
                  </a:srgbClr>
                </a:outerShdw>
              </a:effectLst>
              <a:latin typeface="+mn-lt"/>
              <a:cs typeface="+mn-cs"/>
            </a:endParaRPr>
          </a:p>
        </p:txBody>
      </p:sp>
      <p:sp>
        <p:nvSpPr>
          <p:cNvPr id="26630" name="pole tekstowe 15"/>
          <p:cNvSpPr txBox="1">
            <a:spLocks noChangeArrowheads="1"/>
          </p:cNvSpPr>
          <p:nvPr/>
        </p:nvSpPr>
        <p:spPr bwMode="auto">
          <a:xfrm>
            <a:off x="571500" y="2428875"/>
            <a:ext cx="7858125" cy="369888"/>
          </a:xfrm>
          <a:prstGeom prst="rect">
            <a:avLst/>
          </a:prstGeom>
          <a:noFill/>
          <a:ln w="9525">
            <a:noFill/>
            <a:miter lim="800000"/>
            <a:headEnd/>
            <a:tailEnd/>
          </a:ln>
        </p:spPr>
        <p:txBody>
          <a:bodyPr>
            <a:spAutoFit/>
          </a:bodyPr>
          <a:lstStyle/>
          <a:p>
            <a:endParaRPr lang="pl-PL">
              <a:latin typeface="Calibri" pitchFamily="34" charset="0"/>
            </a:endParaRPr>
          </a:p>
        </p:txBody>
      </p:sp>
      <p:sp>
        <p:nvSpPr>
          <p:cNvPr id="11" name="Tytuł 1"/>
          <p:cNvSpPr txBox="1">
            <a:spLocks/>
          </p:cNvSpPr>
          <p:nvPr/>
        </p:nvSpPr>
        <p:spPr>
          <a:xfrm>
            <a:off x="1285875" y="1285875"/>
            <a:ext cx="5286375" cy="714375"/>
          </a:xfrm>
          <a:prstGeom prst="rect">
            <a:avLst/>
          </a:prstGeom>
        </p:spPr>
        <p:txBody>
          <a:bodyPr/>
          <a:lstStyle/>
          <a:p>
            <a:pPr algn="ctr" fontAlgn="auto">
              <a:spcAft>
                <a:spcPts val="0"/>
              </a:spcAft>
              <a:defRPr/>
            </a:pPr>
            <a:r>
              <a:rPr lang="pl-PL" sz="3200" dirty="0">
                <a:solidFill>
                  <a:schemeClr val="bg1"/>
                </a:solidFill>
                <a:latin typeface="+mj-lt"/>
                <a:ea typeface="+mj-ea"/>
                <a:cs typeface="+mj-cs"/>
              </a:rPr>
              <a:t>Gdzie możesz pracować?</a:t>
            </a:r>
          </a:p>
        </p:txBody>
      </p:sp>
      <p:pic>
        <p:nvPicPr>
          <p:cNvPr id="16" name="Obraz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92280" y="138336"/>
            <a:ext cx="847725" cy="914400"/>
          </a:xfrm>
          <a:prstGeom prst="rect">
            <a:avLst/>
          </a:prstGeom>
        </p:spPr>
      </p:pic>
      <p:sp>
        <p:nvSpPr>
          <p:cNvPr id="18" name="Prostokąt 17"/>
          <p:cNvSpPr/>
          <p:nvPr/>
        </p:nvSpPr>
        <p:spPr>
          <a:xfrm>
            <a:off x="395536" y="260648"/>
            <a:ext cx="7072362" cy="646331"/>
          </a:xfrm>
          <a:prstGeom prst="rect">
            <a:avLst/>
          </a:prstGeom>
        </p:spPr>
        <p:txBody>
          <a:bodyPr>
            <a:spAutoFit/>
          </a:bodyPr>
          <a:lstStyle/>
          <a:p>
            <a:pPr algn="ctr" fontAlgn="auto">
              <a:spcBef>
                <a:spcPts val="0"/>
              </a:spcBef>
              <a:spcAft>
                <a:spcPts val="0"/>
              </a:spcAft>
              <a:defRPr/>
            </a:pP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Technik</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Lucida Sans" pitchFamily="34" charset="0"/>
                <a:cs typeface="+mn-cs"/>
              </a:rPr>
              <a:t> </a:t>
            </a:r>
            <a:r>
              <a:rPr lang="pl-PL" sz="3600" b="1" spc="-150" dirty="0">
                <a:ln w="9000" cmpd="sng">
                  <a:solidFill>
                    <a:schemeClr val="accent4">
                      <a:shade val="50000"/>
                      <a:satMod val="120000"/>
                    </a:schemeClr>
                  </a:solidFill>
                  <a:prstDash val="solid"/>
                </a:ln>
                <a:solidFill>
                  <a:schemeClr val="accent6"/>
                </a:solidFill>
                <a:effectLst>
                  <a:reflection blurRad="12700" stA="28000" endPos="45000" dist="1000" dir="5400000" sy="-100000" algn="bl" rotWithShape="0"/>
                </a:effectLst>
                <a:latin typeface="+mn-lt"/>
                <a:cs typeface="+mn-cs"/>
              </a:rPr>
              <a:t>automatyk</a:t>
            </a:r>
          </a:p>
        </p:txBody>
      </p:sp>
      <p:sp>
        <p:nvSpPr>
          <p:cNvPr id="10" name="Prostokąt 9"/>
          <p:cNvSpPr/>
          <p:nvPr/>
        </p:nvSpPr>
        <p:spPr>
          <a:xfrm>
            <a:off x="179512" y="2052712"/>
            <a:ext cx="4320480" cy="4616648"/>
          </a:xfrm>
          <a:prstGeom prst="rect">
            <a:avLst/>
          </a:prstGeom>
          <a:solidFill>
            <a:srgbClr val="0B5395">
              <a:alpha val="50196"/>
            </a:srgbClr>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nSpc>
                <a:spcPct val="150000"/>
              </a:lnSpc>
            </a:pPr>
            <a:r>
              <a:rPr lang="pl-PL" sz="1400" dirty="0">
                <a:solidFill>
                  <a:schemeClr val="bg1"/>
                </a:solidFill>
                <a:latin typeface="Arial" pitchFamily="34" charset="0"/>
                <a:cs typeface="Arial" pitchFamily="34" charset="0"/>
              </a:rPr>
              <a:t>Automatyk jest osobą, której przedmiotem zainteresowań są maszyny, a dokładnie - ich układy sterowania. Dziś trudno sobie wyobrazić halę produkcyjną bez maszyn, które w sposób w pełni zautomatyzowany wytwarzają produkty. To właśnie automatycy zajmują się tym, by takie maszyny pracowały bez zarzutu.</a:t>
            </a:r>
          </a:p>
          <a:p>
            <a:pPr>
              <a:lnSpc>
                <a:spcPct val="150000"/>
              </a:lnSpc>
            </a:pPr>
            <a:endParaRPr lang="pl-PL" sz="1400" dirty="0">
              <a:solidFill>
                <a:schemeClr val="bg1"/>
              </a:solidFill>
              <a:latin typeface="Arial" pitchFamily="34" charset="0"/>
              <a:cs typeface="Arial" pitchFamily="34" charset="0"/>
            </a:endParaRPr>
          </a:p>
          <a:p>
            <a:pPr>
              <a:lnSpc>
                <a:spcPct val="150000"/>
              </a:lnSpc>
            </a:pPr>
            <a:r>
              <a:rPr lang="pl-PL" sz="1400" dirty="0">
                <a:solidFill>
                  <a:schemeClr val="bg1"/>
                </a:solidFill>
                <a:latin typeface="Arial" pitchFamily="34" charset="0"/>
                <a:cs typeface="Arial" pitchFamily="34" charset="0"/>
              </a:rPr>
              <a:t>Technik automatyk należy do przyszłościowych zawodów.  Automatycy mogą znaleźć </a:t>
            </a:r>
            <a:r>
              <a:rPr lang="pl-PL" sz="1400">
                <a:solidFill>
                  <a:schemeClr val="bg1"/>
                </a:solidFill>
                <a:latin typeface="Arial" pitchFamily="34" charset="0"/>
                <a:cs typeface="Arial" pitchFamily="34" charset="0"/>
              </a:rPr>
              <a:t>zatrudnienie praktycznie w </a:t>
            </a:r>
            <a:r>
              <a:rPr lang="pl-PL" sz="1400" dirty="0">
                <a:solidFill>
                  <a:schemeClr val="bg1"/>
                </a:solidFill>
                <a:latin typeface="Arial" pitchFamily="34" charset="0"/>
                <a:cs typeface="Arial" pitchFamily="34" charset="0"/>
              </a:rPr>
              <a:t>każdej firmie regionu, która stawia na nowoczesne rozwiązania technologiczne, 9 posiada zautomatyzowane linie produkcyjne wyposażone np. w roboty spawalnicze.</a:t>
            </a:r>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gaty">
  <a:themeElements>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Bogaty">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ogaty">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0</TotalTime>
  <Words>1685</Words>
  <Application>Microsoft Office PowerPoint</Application>
  <PresentationFormat>Pokaz na ekranie (4:3)</PresentationFormat>
  <Paragraphs>491</Paragraphs>
  <Slides>58</Slides>
  <Notes>56</Notes>
  <HiddenSlides>2</HiddenSlides>
  <MMClips>0</MMClips>
  <ScaleCrop>false</ScaleCrop>
  <HeadingPairs>
    <vt:vector size="4" baseType="variant">
      <vt:variant>
        <vt:lpstr>Motyw</vt:lpstr>
      </vt:variant>
      <vt:variant>
        <vt:i4>1</vt:i4>
      </vt:variant>
      <vt:variant>
        <vt:lpstr>Tytuły slajdów</vt:lpstr>
      </vt:variant>
      <vt:variant>
        <vt:i4>58</vt:i4>
      </vt:variant>
    </vt:vector>
  </HeadingPairs>
  <TitlesOfParts>
    <vt:vector size="59" baseType="lpstr">
      <vt:lpstr>Bogaty</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2009-02-22T14:28:34Z</dcterms:created>
  <dcterms:modified xsi:type="dcterms:W3CDTF">2019-03-02T20:56:45Z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1045</vt:i4>
  </property>
  <property fmtid="{D5CDD505-2E9C-101B-9397-08002B2CF9AE}" pid="3" name="_Version">
    <vt:lpwstr>12.0.4518</vt:lpwstr>
  </property>
</Properties>
</file>