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5" r:id="rId1"/>
  </p:sldMasterIdLst>
  <p:sldIdLst>
    <p:sldId id="256" r:id="rId2"/>
    <p:sldId id="257" r:id="rId3"/>
    <p:sldId id="258" r:id="rId4"/>
    <p:sldId id="306" r:id="rId5"/>
    <p:sldId id="307" r:id="rId6"/>
    <p:sldId id="308" r:id="rId7"/>
    <p:sldId id="320" r:id="rId8"/>
    <p:sldId id="309" r:id="rId9"/>
    <p:sldId id="310" r:id="rId10"/>
    <p:sldId id="311" r:id="rId11"/>
    <p:sldId id="312" r:id="rId12"/>
    <p:sldId id="321" r:id="rId13"/>
    <p:sldId id="313" r:id="rId14"/>
    <p:sldId id="314" r:id="rId15"/>
    <p:sldId id="319" r:id="rId16"/>
    <p:sldId id="315" r:id="rId17"/>
    <p:sldId id="323" r:id="rId18"/>
    <p:sldId id="322" r:id="rId19"/>
    <p:sldId id="317" r:id="rId20"/>
    <p:sldId id="31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9FC7C"/>
    <a:srgbClr val="E93BD0"/>
    <a:srgbClr val="FA2A39"/>
    <a:srgbClr val="AD2393"/>
    <a:srgbClr val="F76DD3"/>
    <a:srgbClr val="99CC00"/>
    <a:srgbClr val="63FA26"/>
    <a:srgbClr val="CC3300"/>
    <a:srgbClr val="FF9933"/>
    <a:srgbClr val="99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292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5241866"/>
      </p:ext>
    </p:extLst>
  </p:cSld>
  <p:clrMapOvr>
    <a:masterClrMapping/>
  </p:clrMapOvr>
  <p:transition spd="slow" advClick="0" advTm="1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2278615"/>
      </p:ext>
    </p:extLst>
  </p:cSld>
  <p:clrMapOvr>
    <a:masterClrMapping/>
  </p:clrMapOvr>
  <p:transition spd="slow" advClick="0" advTm="1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4405718"/>
      </p:ext>
    </p:extLst>
  </p:cSld>
  <p:clrMapOvr>
    <a:masterClrMapping/>
  </p:clrMapOvr>
  <p:transition spd="slow" advClick="0" advTm="15000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94377371"/>
      </p:ext>
    </p:extLst>
  </p:cSld>
  <p:clrMapOvr>
    <a:masterClrMapping/>
  </p:clrMapOvr>
  <p:transition spd="slow" advClick="0" advTm="15000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0348286"/>
      </p:ext>
    </p:extLst>
  </p:cSld>
  <p:clrMapOvr>
    <a:masterClrMapping/>
  </p:clrMapOvr>
  <p:transition spd="slow" advClick="0" advTm="15000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0141674"/>
      </p:ext>
    </p:extLst>
  </p:cSld>
  <p:clrMapOvr>
    <a:masterClrMapping/>
  </p:clrMapOvr>
  <p:transition spd="slow" advClick="0" advTm="15000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2407586"/>
      </p:ext>
    </p:extLst>
  </p:cSld>
  <p:clrMapOvr>
    <a:masterClrMapping/>
  </p:clrMapOvr>
  <p:transition spd="slow" advClick="0" advTm="15000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1967186"/>
      </p:ext>
    </p:extLst>
  </p:cSld>
  <p:clrMapOvr>
    <a:masterClrMapping/>
  </p:clrMapOvr>
  <p:transition spd="slow" advClick="0" advTm="15000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2636577"/>
      </p:ext>
    </p:extLst>
  </p:cSld>
  <p:clrMapOvr>
    <a:masterClrMapping/>
  </p:clrMapOvr>
  <p:transition spd="slow" advClick="0" advTm="1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5742763"/>
      </p:ext>
    </p:extLst>
  </p:cSld>
  <p:clrMapOvr>
    <a:masterClrMapping/>
  </p:clrMapOvr>
  <p:transition spd="slow" advClick="0" advTm="1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9256993"/>
      </p:ext>
    </p:extLst>
  </p:cSld>
  <p:clrMapOvr>
    <a:masterClrMapping/>
  </p:clrMapOvr>
  <p:transition spd="slow" advClick="0" advTm="1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5409755"/>
      </p:ext>
    </p:extLst>
  </p:cSld>
  <p:clrMapOvr>
    <a:masterClrMapping/>
  </p:clrMapOvr>
  <p:transition spd="slow" advClick="0" advTm="1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2858592"/>
      </p:ext>
    </p:extLst>
  </p:cSld>
  <p:clrMapOvr>
    <a:masterClrMapping/>
  </p:clrMapOvr>
  <p:transition spd="slow" advClick="0" advTm="1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5465097"/>
      </p:ext>
    </p:extLst>
  </p:cSld>
  <p:clrMapOvr>
    <a:masterClrMapping/>
  </p:clrMapOvr>
  <p:transition spd="slow" advClick="0" advTm="1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5112453"/>
      </p:ext>
    </p:extLst>
  </p:cSld>
  <p:clrMapOvr>
    <a:masterClrMapping/>
  </p:clrMapOvr>
  <p:transition spd="slow" advClick="0" advTm="1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8499094"/>
      </p:ext>
    </p:extLst>
  </p:cSld>
  <p:clrMapOvr>
    <a:masterClrMapping/>
  </p:clrMapOvr>
  <p:transition spd="slow" advClick="0" advTm="1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5278376"/>
      </p:ext>
    </p:extLst>
  </p:cSld>
  <p:clrMapOvr>
    <a:masterClrMapping/>
  </p:clrMapOvr>
  <p:transition spd="slow" advClick="0" advTm="1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7262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ransition spd="slow" advClick="0" advTm="15000">
    <p:wipe dir="d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plater.edu.pl/liceum/images/headers/profile/matematyczny/DSC07692.JPG"/>
          <p:cNvPicPr>
            <a:picLocks noChangeAspect="1" noChangeArrowheads="1"/>
          </p:cNvPicPr>
          <p:nvPr/>
        </p:nvPicPr>
        <p:blipFill>
          <a:blip r:embed="rId2" cstate="print"/>
          <a:srcRect l="4537" t="18857" r="12005" b="3048"/>
          <a:stretch>
            <a:fillRect/>
          </a:stretch>
        </p:blipFill>
        <p:spPr bwMode="auto">
          <a:xfrm>
            <a:off x="5346700" y="3429000"/>
            <a:ext cx="2590799" cy="1818883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http://plater.edu.pl/liceum/media/djmediatools/cache/images/galeria/Baner/723x274-crop-90-img_6860.jpg"/>
          <p:cNvPicPr>
            <a:picLocks noChangeAspect="1" noChangeArrowheads="1"/>
          </p:cNvPicPr>
          <p:nvPr/>
        </p:nvPicPr>
        <p:blipFill>
          <a:blip r:embed="rId3" cstate="print"/>
          <a:srcRect l="8483" r="37298"/>
          <a:stretch>
            <a:fillRect/>
          </a:stretch>
        </p:blipFill>
        <p:spPr bwMode="auto">
          <a:xfrm>
            <a:off x="9507248" y="401638"/>
            <a:ext cx="2532351" cy="1884362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6F35E2C-9593-4CCB-A229-3154BA2B6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19793"/>
            <a:ext cx="5734594" cy="2808515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rgbClr val="C00000"/>
                </a:solidFill>
                <a:latin typeface="Georgia" pitchFamily="18" charset="0"/>
              </a:rPr>
              <a:t>UNIWERSYTECKIE </a:t>
            </a:r>
            <a:br>
              <a:rPr lang="pl-PL" sz="3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pl-PL" sz="3600" b="1" dirty="0" smtClean="0">
                <a:solidFill>
                  <a:srgbClr val="C00000"/>
                </a:solidFill>
                <a:latin typeface="Georgia" pitchFamily="18" charset="0"/>
              </a:rPr>
              <a:t>II </a:t>
            </a:r>
            <a:r>
              <a:rPr lang="pl-PL" sz="3600" b="1" dirty="0">
                <a:solidFill>
                  <a:srgbClr val="C00000"/>
                </a:solidFill>
                <a:latin typeface="Georgia" pitchFamily="18" charset="0"/>
              </a:rPr>
              <a:t>LICEUM OGÓLNOKSZTAŁCĄCE </a:t>
            </a:r>
            <a:br>
              <a:rPr lang="pl-PL" sz="36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pl-PL" sz="3600" b="1" dirty="0">
                <a:solidFill>
                  <a:srgbClr val="C00000"/>
                </a:solidFill>
                <a:latin typeface="Georgia" pitchFamily="18" charset="0"/>
              </a:rPr>
              <a:t>IM. EMILII PLATER </a:t>
            </a:r>
            <a:br>
              <a:rPr lang="pl-PL" sz="36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pl-PL" sz="3600" b="1" dirty="0">
                <a:solidFill>
                  <a:srgbClr val="C00000"/>
                </a:solidFill>
                <a:latin typeface="Georgia" pitchFamily="18" charset="0"/>
              </a:rPr>
              <a:t>W SOSNOWCU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3BFC5616-F4C2-4587-87D0-45DFBFA8F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2186" y="5471323"/>
            <a:ext cx="3069163" cy="685800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</a:rPr>
              <a:t>Uczymy od 110 lat!</a:t>
            </a:r>
            <a:endParaRPr lang="pl-PL" sz="24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plater.edu.pl/liceum/media/djmediatools/cache/images/galeria/Baner/723x274-crop-90-img_5304.jpg"/>
          <p:cNvPicPr>
            <a:picLocks noChangeAspect="1" noChangeArrowheads="1"/>
          </p:cNvPicPr>
          <p:nvPr/>
        </p:nvPicPr>
        <p:blipFill>
          <a:blip r:embed="rId4" cstate="print"/>
          <a:srcRect l="27063" r="19640"/>
          <a:stretch>
            <a:fillRect/>
          </a:stretch>
        </p:blipFill>
        <p:spPr bwMode="auto">
          <a:xfrm flipH="1">
            <a:off x="9406592" y="3492500"/>
            <a:ext cx="2607608" cy="1854200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http://plater.edu.pl/liceum/images/headers/profile/matematyczny/20160422_120659.jpg"/>
          <p:cNvPicPr>
            <a:picLocks noChangeAspect="1" noChangeArrowheads="1"/>
          </p:cNvPicPr>
          <p:nvPr/>
        </p:nvPicPr>
        <p:blipFill>
          <a:blip r:embed="rId5" cstate="print">
            <a:lum bright="20000" contrast="10000"/>
          </a:blip>
          <a:srcRect/>
          <a:stretch>
            <a:fillRect/>
          </a:stretch>
        </p:blipFill>
        <p:spPr bwMode="auto">
          <a:xfrm>
            <a:off x="5337176" y="406400"/>
            <a:ext cx="2641600" cy="1981200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/>
          <a:srcRect l="15640" t="21406" r="13706"/>
          <a:stretch>
            <a:fillRect/>
          </a:stretch>
        </p:blipFill>
        <p:spPr bwMode="auto">
          <a:xfrm>
            <a:off x="7139641" y="1630570"/>
            <a:ext cx="3401360" cy="2514048"/>
          </a:xfrm>
          <a:prstGeom prst="roundRect">
            <a:avLst>
              <a:gd name="adj" fmla="val 16667"/>
            </a:avLst>
          </a:prstGeom>
          <a:ln w="28575">
            <a:solidFill>
              <a:schemeClr val="tx1">
                <a:lumMod val="9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86607810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6572251" y="2157413"/>
            <a:ext cx="5200650" cy="44148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358188" cy="1214438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Georgia" pitchFamily="18" charset="0"/>
              </a:rPr>
              <a:t>KOŁO MYŚLI POLITYCZNEJ</a:t>
            </a:r>
            <a:endParaRPr lang="pl-PL" sz="3200" b="1" dirty="0">
              <a:latin typeface="Georgia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85763" y="1614488"/>
            <a:ext cx="5272087" cy="44148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1746" name="Picture 2" descr="C:\Users\SONY\Desktop\www\20172018\FFF.2018\03.2018_debata.ipn\03.jpg"/>
          <p:cNvPicPr>
            <a:picLocks noChangeAspect="1" noChangeArrowheads="1"/>
          </p:cNvPicPr>
          <p:nvPr/>
        </p:nvPicPr>
        <p:blipFill>
          <a:blip r:embed="rId2" cstate="email">
            <a:lum bright="6000" contrast="10000"/>
          </a:blip>
          <a:srcRect/>
          <a:stretch>
            <a:fillRect/>
          </a:stretch>
        </p:blipFill>
        <p:spPr bwMode="auto">
          <a:xfrm>
            <a:off x="7258060" y="3143250"/>
            <a:ext cx="3988969" cy="305925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6900863" y="2371725"/>
            <a:ext cx="478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TURNIEJE DEBAT OKSFORDZKICH</a:t>
            </a:r>
            <a:endParaRPr lang="pl-PL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014413" y="1800227"/>
            <a:ext cx="437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Georgia" pitchFamily="18" charset="0"/>
              </a:rPr>
              <a:t>SPOTKANIA Z POLITYKAMI</a:t>
            </a:r>
            <a:endParaRPr lang="pl-PL" b="1" dirty="0">
              <a:latin typeface="Georgia" pitchFamily="18" charset="0"/>
            </a:endParaRPr>
          </a:p>
        </p:txBody>
      </p:sp>
      <p:pic>
        <p:nvPicPr>
          <p:cNvPr id="31747" name="Picture 3" descr="C:\Users\SONY\Desktop\www\2018.2019\small\10.2018_sejm.warszawa\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388" y="2528888"/>
            <a:ext cx="4343400" cy="3161627"/>
          </a:xfrm>
          <a:prstGeom prst="rect">
            <a:avLst/>
          </a:prstGeom>
          <a:noFill/>
        </p:spPr>
      </p:pic>
      <p:pic>
        <p:nvPicPr>
          <p:cNvPr id="31748" name="Picture 4" descr="C:\Users\SONY\Desktop\www\20172018\FFF.2018\03.2018_belweder\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0440" y="2471307"/>
            <a:ext cx="4964974" cy="3295337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7397236" y="2636275"/>
            <a:ext cx="408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SYMULACJA ROZPRAWY KARNEJ</a:t>
            </a:r>
            <a:endParaRPr lang="pl-PL" b="1" dirty="0"/>
          </a:p>
        </p:txBody>
      </p:sp>
      <p:pic>
        <p:nvPicPr>
          <p:cNvPr id="11266" name="Picture 2" descr="Obraz moÅ¼e zawieraÄ: 2 osoby, ludzie siedzÄ i w budynk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3928" y="3070122"/>
            <a:ext cx="4479489" cy="2921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00026" y="2328863"/>
            <a:ext cx="5486399" cy="4286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29302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latin typeface="Georgia" pitchFamily="18" charset="0"/>
              </a:rPr>
              <a:t>DZIAŁAL NOŚĆ SPOŁECZNA </a:t>
            </a:r>
            <a:br>
              <a:rPr lang="pl-PL" sz="3600" b="1" dirty="0" smtClean="0">
                <a:latin typeface="Georgia" pitchFamily="18" charset="0"/>
              </a:rPr>
            </a:br>
            <a:r>
              <a:rPr lang="pl-PL" sz="3600" b="1" dirty="0" smtClean="0">
                <a:latin typeface="Georgia" pitchFamily="18" charset="0"/>
              </a:rPr>
              <a:t>I CHARYTATYWNA</a:t>
            </a:r>
            <a:endParaRPr lang="pl-PL" sz="3600" b="1" dirty="0">
              <a:latin typeface="Georgia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272215" y="1700213"/>
            <a:ext cx="5357812" cy="42576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614487" y="2428875"/>
            <a:ext cx="254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Georgia" pitchFamily="18" charset="0"/>
              </a:rPr>
              <a:t>SZTAB WOŚP</a:t>
            </a:r>
            <a:endParaRPr lang="pl-PL" sz="2000" b="1" dirty="0">
              <a:latin typeface="Georgia" pitchFamily="18" charset="0"/>
            </a:endParaRPr>
          </a:p>
        </p:txBody>
      </p:sp>
      <p:pic>
        <p:nvPicPr>
          <p:cNvPr id="6" name="Symbol zastępczy zawartości 4">
            <a:extLst>
              <a:ext uri="{FF2B5EF4-FFF2-40B4-BE49-F238E27FC236}">
                <a16:creationId xmlns:a16="http://schemas.microsoft.com/office/drawing/2014/main" xmlns="" id="{0CE16D0D-B8A3-4848-B7D1-D8A07D8F0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00063" y="2969594"/>
            <a:ext cx="4659392" cy="3274044"/>
          </a:xfrm>
          <a:prstGeom prst="rect">
            <a:avLst/>
          </a:prstGeom>
        </p:spPr>
      </p:pic>
      <p:pic>
        <p:nvPicPr>
          <p:cNvPr id="32770" name="Picture 2" descr="C:\Users\SONY\Desktop\www\2018.2019\org\12.2018_maraton.listow\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62912" y="2757488"/>
            <a:ext cx="4442287" cy="302895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7243763" y="1857374"/>
            <a:ext cx="385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MARATON PISANIA LISTÓW </a:t>
            </a:r>
            <a:br>
              <a:rPr lang="pl-PL" b="1" dirty="0" smtClean="0"/>
            </a:br>
            <a:r>
              <a:rPr lang="pl-PL" b="1" dirty="0" smtClean="0"/>
              <a:t>AMNESTY INTERNATIONAL</a:t>
            </a:r>
            <a:endParaRPr lang="pl-PL" b="1" dirty="0"/>
          </a:p>
        </p:txBody>
      </p:sp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0" y="3263900"/>
            <a:ext cx="12192000" cy="3594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33900" y="0"/>
            <a:ext cx="6286500" cy="129302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Georgia" pitchFamily="18" charset="0"/>
              </a:rPr>
              <a:t>WYJAZDY EDUKACYJNE </a:t>
            </a:r>
            <a:br>
              <a:rPr lang="pl-PL" sz="2400" b="1" dirty="0" smtClean="0">
                <a:latin typeface="Georgia" pitchFamily="18" charset="0"/>
              </a:rPr>
            </a:br>
            <a:r>
              <a:rPr lang="pl-PL" sz="2400" b="1" dirty="0" smtClean="0">
                <a:latin typeface="Georgia" pitchFamily="18" charset="0"/>
              </a:rPr>
              <a:t>KRAJOWE I ZAGRANICZNE </a:t>
            </a:r>
            <a:endParaRPr lang="pl-PL" sz="2400" b="1" dirty="0">
              <a:latin typeface="Georgia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140700" y="1143000"/>
            <a:ext cx="3797300" cy="2819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4" name="Picture 2" descr="http://plater.edu.pl/liceum/cache/preview/6eabc6b0ac5e14607f10af4c91b509ba.jpg"/>
          <p:cNvPicPr>
            <a:picLocks noChangeAspect="1" noChangeArrowheads="1"/>
          </p:cNvPicPr>
          <p:nvPr/>
        </p:nvPicPr>
        <p:blipFill>
          <a:blip r:embed="rId2" cstate="print"/>
          <a:srcRect r="7481"/>
          <a:stretch>
            <a:fillRect/>
          </a:stretch>
        </p:blipFill>
        <p:spPr bwMode="auto">
          <a:xfrm>
            <a:off x="8444115" y="1727200"/>
            <a:ext cx="3303385" cy="2082799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104900" y="2159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BRUKSELA</a:t>
            </a:r>
            <a:endParaRPr lang="pl-PL" b="1" dirty="0"/>
          </a:p>
        </p:txBody>
      </p:sp>
      <p:sp>
        <p:nvSpPr>
          <p:cNvPr id="6" name="Prostokąt 5"/>
          <p:cNvSpPr/>
          <p:nvPr/>
        </p:nvSpPr>
        <p:spPr>
          <a:xfrm>
            <a:off x="0" y="241300"/>
            <a:ext cx="4064000" cy="3009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C:\Users\SONY\Desktop\www\20172018\FFF.2018\10.2017_warszawa2\01.jpg"/>
          <p:cNvPicPr>
            <a:picLocks noChangeAspect="1" noChangeArrowheads="1"/>
          </p:cNvPicPr>
          <p:nvPr/>
        </p:nvPicPr>
        <p:blipFill>
          <a:blip r:embed="rId3" cstate="print">
            <a:lum bright="4000" contrast="31000"/>
          </a:blip>
          <a:srcRect l="9245" r="13151" b="13889"/>
          <a:stretch>
            <a:fillRect/>
          </a:stretch>
        </p:blipFill>
        <p:spPr bwMode="auto">
          <a:xfrm>
            <a:off x="254000" y="920963"/>
            <a:ext cx="3263900" cy="203720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254000" y="495300"/>
            <a:ext cx="317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WARSZAWA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153400" y="1358900"/>
            <a:ext cx="353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BRUKSELA</a:t>
            </a:r>
            <a:endParaRPr lang="pl-PL" b="1" dirty="0"/>
          </a:p>
        </p:txBody>
      </p:sp>
      <p:sp>
        <p:nvSpPr>
          <p:cNvPr id="10" name="Prostokąt 9"/>
          <p:cNvSpPr/>
          <p:nvPr/>
        </p:nvSpPr>
        <p:spPr>
          <a:xfrm>
            <a:off x="774700" y="3378200"/>
            <a:ext cx="3289300" cy="347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SONY\Desktop\www\2018.2019\small\10.2018_krakow.3d\9999999999999901.jpg"/>
          <p:cNvPicPr>
            <a:picLocks noChangeAspect="1" noChangeArrowheads="1"/>
          </p:cNvPicPr>
          <p:nvPr/>
        </p:nvPicPr>
        <p:blipFill>
          <a:blip r:embed="rId4" cstate="print"/>
          <a:srcRect r="14927"/>
          <a:stretch>
            <a:fillRect/>
          </a:stretch>
        </p:blipFill>
        <p:spPr bwMode="auto">
          <a:xfrm>
            <a:off x="889000" y="3898900"/>
            <a:ext cx="2967568" cy="2616200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 rot="10800000" flipV="1">
            <a:off x="876300" y="3341132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KRAKÓW</a:t>
            </a:r>
            <a:endParaRPr lang="pl-PL" b="1" dirty="0"/>
          </a:p>
        </p:txBody>
      </p:sp>
      <p:sp>
        <p:nvSpPr>
          <p:cNvPr id="13" name="Prostokąt 12"/>
          <p:cNvSpPr/>
          <p:nvPr/>
        </p:nvSpPr>
        <p:spPr>
          <a:xfrm>
            <a:off x="4076700" y="1384300"/>
            <a:ext cx="3149600" cy="40259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Picture 1" descr="C:\Users\SONY\Desktop\Resized_20170406_115413.jpeg"/>
          <p:cNvPicPr>
            <a:picLocks noChangeAspect="1" noChangeArrowheads="1"/>
          </p:cNvPicPr>
          <p:nvPr/>
        </p:nvPicPr>
        <p:blipFill>
          <a:blip r:embed="rId5" cstate="print"/>
          <a:srcRect l="12201" t="5901" r="15000" b="5748"/>
          <a:stretch>
            <a:fillRect/>
          </a:stretch>
        </p:blipFill>
        <p:spPr bwMode="auto">
          <a:xfrm>
            <a:off x="4610100" y="2044700"/>
            <a:ext cx="2070719" cy="3350778"/>
          </a:xfrm>
          <a:prstGeom prst="round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4622800" y="1524000"/>
            <a:ext cx="229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BERLIN</a:t>
            </a:r>
            <a:endParaRPr lang="pl-PL" b="1" dirty="0"/>
          </a:p>
        </p:txBody>
      </p:sp>
      <p:sp>
        <p:nvSpPr>
          <p:cNvPr id="17" name="Prostokąt 16"/>
          <p:cNvSpPr/>
          <p:nvPr/>
        </p:nvSpPr>
        <p:spPr>
          <a:xfrm>
            <a:off x="7137400" y="3873500"/>
            <a:ext cx="4800600" cy="2832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4244AA47-43D9-400F-9870-D27EA8A498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4202" r="11079" b="3"/>
          <a:stretch/>
        </p:blipFill>
        <p:spPr>
          <a:xfrm>
            <a:off x="7580751" y="4359925"/>
            <a:ext cx="3150749" cy="2231375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8051800" y="3949700"/>
            <a:ext cx="250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LONDYN</a:t>
            </a:r>
            <a:endParaRPr lang="pl-PL" b="1" dirty="0"/>
          </a:p>
        </p:txBody>
      </p:sp>
      <p:cxnSp>
        <p:nvCxnSpPr>
          <p:cNvPr id="21" name="Łącznik prosty 20"/>
          <p:cNvCxnSpPr/>
          <p:nvPr/>
        </p:nvCxnSpPr>
        <p:spPr>
          <a:xfrm>
            <a:off x="12192000" y="6654800"/>
            <a:ext cx="0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8047039" y="3757613"/>
            <a:ext cx="4119562" cy="31003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0" y="2085976"/>
            <a:ext cx="4186238" cy="31718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8701088" y="214313"/>
            <a:ext cx="3014661" cy="35575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329238" y="200025"/>
            <a:ext cx="3357564" cy="35861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icture 2" descr="C:\Users\SONY\AppData\Local\Temp\Resized_20180223_122757.jpeg">
            <a:extLst>
              <a:ext uri="{FF2B5EF4-FFF2-40B4-BE49-F238E27FC236}">
                <a16:creationId xmlns:a16="http://schemas.microsoft.com/office/drawing/2014/main" xmlns="" id="{612B05C6-E9A2-4C2E-8056-142A58D63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8901114" y="401066"/>
            <a:ext cx="2614612" cy="3144952"/>
          </a:xfrm>
          <a:prstGeom prst="rect">
            <a:avLst/>
          </a:prstGeom>
          <a:noFill/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509460D-C342-45A3-AA8D-92A701841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627"/>
            <a:ext cx="5348742" cy="1750636"/>
          </a:xfrm>
          <a:solidFill>
            <a:schemeClr val="tx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3200" b="1" dirty="0" err="1">
                <a:latin typeface="Georgia" pitchFamily="18" charset="0"/>
              </a:rPr>
              <a:t>WybIERZ</a:t>
            </a:r>
            <a:r>
              <a:rPr lang="pl-PL" sz="3200" b="1" dirty="0">
                <a:latin typeface="Georgia" pitchFamily="18" charset="0"/>
              </a:rPr>
              <a:t> </a:t>
            </a:r>
            <a:r>
              <a:rPr lang="pl-PL" sz="3200" b="1" dirty="0" smtClean="0">
                <a:latin typeface="Georgia" pitchFamily="18" charset="0"/>
              </a:rPr>
              <a:t>KLASĘ </a:t>
            </a:r>
            <a:br>
              <a:rPr lang="pl-PL" sz="3200" b="1" dirty="0" smtClean="0">
                <a:latin typeface="Georgia" pitchFamily="18" charset="0"/>
              </a:rPr>
            </a:br>
            <a:r>
              <a:rPr lang="pl-PL" sz="3200" b="1" dirty="0" smtClean="0">
                <a:latin typeface="Georgia" pitchFamily="18" charset="0"/>
              </a:rPr>
              <a:t>DLA </a:t>
            </a:r>
            <a:r>
              <a:rPr lang="pl-PL" sz="3200" b="1" dirty="0">
                <a:latin typeface="Georgia" pitchFamily="18" charset="0"/>
              </a:rPr>
              <a:t>SIEBIE!</a:t>
            </a:r>
          </a:p>
        </p:txBody>
      </p:sp>
      <p:pic>
        <p:nvPicPr>
          <p:cNvPr id="33794" name="Picture 2" descr="C:\Users\SONY\Desktop\www\2018.2019\small\12.2018_warsztaty.chemia\1692626570841577.jpg"/>
          <p:cNvPicPr>
            <a:picLocks noChangeAspect="1" noChangeArrowheads="1"/>
          </p:cNvPicPr>
          <p:nvPr/>
        </p:nvPicPr>
        <p:blipFill>
          <a:blip r:embed="rId3" cstate="email">
            <a:lum bright="8000" contrast="10000"/>
          </a:blip>
          <a:srcRect/>
          <a:stretch>
            <a:fillRect/>
          </a:stretch>
        </p:blipFill>
        <p:spPr bwMode="auto">
          <a:xfrm>
            <a:off x="5799536" y="442913"/>
            <a:ext cx="2325290" cy="3100387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4143375" y="3786188"/>
            <a:ext cx="3900488" cy="30718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3795" name="Picture 3" descr="C:\Users\SONY\Desktop\www\2018.2019\small\10.2018_krakow.3d\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9" y="2471737"/>
            <a:ext cx="3429001" cy="2571751"/>
          </a:xfrm>
          <a:prstGeom prst="rect">
            <a:avLst/>
          </a:prstGeom>
          <a:noFill/>
        </p:spPr>
      </p:pic>
      <p:pic>
        <p:nvPicPr>
          <p:cNvPr id="33796" name="Picture 4" descr="C:\Users\SONY\Desktop\www\2018.2019\small\11.2018_przedsiebiorczosc\IMG_373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20061" y="4113722"/>
            <a:ext cx="3886201" cy="2407443"/>
          </a:xfrm>
          <a:prstGeom prst="rect">
            <a:avLst/>
          </a:prstGeom>
          <a:noFill/>
        </p:spPr>
      </p:pic>
      <p:pic>
        <p:nvPicPr>
          <p:cNvPr id="33797" name="Picture 5" descr="C:\Users\SONY\Desktop\www\20172018\FFF.2018\03.2018_biologia.us\IMG_20180309_0942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6860" y="4262996"/>
            <a:ext cx="3286953" cy="2223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455526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8082117" y="1400175"/>
            <a:ext cx="4109884" cy="2800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886200" y="1357313"/>
            <a:ext cx="4495799" cy="291465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85EB039-7725-496A-BE1C-989D8092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30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bg2"/>
                </a:solidFill>
                <a:latin typeface="Georgia" pitchFamily="18" charset="0"/>
              </a:rPr>
              <a:t>KLASA</a:t>
            </a:r>
            <a:br>
              <a:rPr lang="pl-PL" sz="3200" b="1" dirty="0" smtClean="0">
                <a:solidFill>
                  <a:schemeClr val="bg2"/>
                </a:solidFill>
                <a:latin typeface="Georgia" pitchFamily="18" charset="0"/>
              </a:rPr>
            </a:br>
            <a:r>
              <a:rPr lang="pl-PL" sz="3200" b="1" dirty="0" err="1" smtClean="0">
                <a:solidFill>
                  <a:schemeClr val="bg2"/>
                </a:solidFill>
                <a:latin typeface="Georgia" pitchFamily="18" charset="0"/>
              </a:rPr>
              <a:t>kulturOWA</a:t>
            </a:r>
            <a:endParaRPr lang="pl-PL" sz="3200" b="1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18CC9DB-392E-4B19-9B1D-E07C92B1B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4186238"/>
            <a:ext cx="12191999" cy="267176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1">
              <a:buNone/>
            </a:pPr>
            <a:r>
              <a:rPr lang="pl-PL" sz="1800" b="1" dirty="0">
                <a:solidFill>
                  <a:schemeClr val="bg2"/>
                </a:solidFill>
                <a:latin typeface="Georgia" pitchFamily="18" charset="0"/>
              </a:rPr>
              <a:t> </a:t>
            </a:r>
            <a:endParaRPr lang="pl-PL" sz="1800" b="1" dirty="0" smtClean="0">
              <a:solidFill>
                <a:schemeClr val="bg2"/>
              </a:solidFill>
              <a:latin typeface="Georgia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bg2"/>
                </a:solidFill>
                <a:latin typeface="Georgia" pitchFamily="18" charset="0"/>
              </a:rPr>
              <a:t>wyjazdy na spektakle teatralne,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bg2"/>
                </a:solidFill>
                <a:latin typeface="Georgia" pitchFamily="18" charset="0"/>
              </a:rPr>
              <a:t>zajęcia teatrologiczne i filmoznawcze,</a:t>
            </a:r>
            <a:endParaRPr lang="pl-PL" sz="1800" b="1" dirty="0">
              <a:solidFill>
                <a:schemeClr val="bg2"/>
              </a:solidFill>
              <a:latin typeface="Georgia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bg2"/>
                </a:solidFill>
                <a:latin typeface="Georgia" pitchFamily="18" charset="0"/>
              </a:rPr>
              <a:t>współpraca z Wydziałem Nauk Społecznych UŚ</a:t>
            </a:r>
            <a:endParaRPr lang="pl-PL" sz="1800" b="1" dirty="0">
              <a:solidFill>
                <a:schemeClr val="bg2"/>
              </a:solidFill>
              <a:latin typeface="Georgia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bg2"/>
                </a:solidFill>
                <a:latin typeface="Georgia" pitchFamily="18" charset="0"/>
              </a:rPr>
              <a:t>wyjazdy krajowe i zagraniczne,</a:t>
            </a:r>
            <a:endParaRPr lang="pl-PL" sz="1800" b="1" dirty="0">
              <a:solidFill>
                <a:schemeClr val="bg2"/>
              </a:solidFill>
              <a:latin typeface="Georgia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800" b="1" dirty="0">
                <a:solidFill>
                  <a:schemeClr val="bg2"/>
                </a:solidFill>
                <a:latin typeface="Georgia" pitchFamily="18" charset="0"/>
              </a:rPr>
              <a:t>gazetka szkolna „E-Milka”,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800" b="1" dirty="0">
                <a:solidFill>
                  <a:schemeClr val="bg2"/>
                </a:solidFill>
                <a:latin typeface="Georgia" pitchFamily="18" charset="0"/>
              </a:rPr>
              <a:t>projekty edukacyjno -  </a:t>
            </a:r>
            <a:r>
              <a:rPr lang="pl-PL" sz="1800" b="1" dirty="0" smtClean="0">
                <a:solidFill>
                  <a:schemeClr val="bg2"/>
                </a:solidFill>
                <a:latin typeface="Georgia" pitchFamily="18" charset="0"/>
              </a:rPr>
              <a:t>artystyczne.</a:t>
            </a:r>
          </a:p>
          <a:p>
            <a:pPr>
              <a:buNone/>
            </a:pPr>
            <a:endParaRPr lang="pl-PL" sz="2000" b="1" dirty="0">
              <a:solidFill>
                <a:schemeClr val="bg2"/>
              </a:solidFill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2000" b="1" dirty="0">
              <a:solidFill>
                <a:schemeClr val="bg2"/>
              </a:solidFill>
              <a:latin typeface="Georgia" pitchFamily="18" charset="0"/>
            </a:endParaRPr>
          </a:p>
        </p:txBody>
      </p:sp>
      <p:pic>
        <p:nvPicPr>
          <p:cNvPr id="6" name="Obraz 5" descr="C:\Users\Kasia\AppData\Local\Temp\Multimedialna-1.png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567554" y="4573844"/>
            <a:ext cx="2085975" cy="192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8562975" y="1500187"/>
            <a:ext cx="341271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 smtClean="0">
                <a:solidFill>
                  <a:schemeClr val="accent1"/>
                </a:solidFill>
                <a:latin typeface="Georgia" pitchFamily="18" charset="0"/>
              </a:rPr>
              <a:t>Kierunki studiów: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accent1"/>
                </a:solidFill>
                <a:latin typeface="Georgia" pitchFamily="18" charset="0"/>
              </a:rPr>
              <a:t>FILOLOGIA POLSKA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accent1"/>
                </a:solidFill>
                <a:latin typeface="Georgia" pitchFamily="18" charset="0"/>
              </a:rPr>
              <a:t>KULTUROZNAWSTWO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accent1"/>
                </a:solidFill>
                <a:latin typeface="Georgia" pitchFamily="18" charset="0"/>
              </a:rPr>
              <a:t>SOCJOLOGIA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accent1"/>
                </a:solidFill>
                <a:latin typeface="Georgia" pitchFamily="18" charset="0"/>
              </a:rPr>
              <a:t>FILOZOFIA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accent1"/>
                </a:solidFill>
                <a:latin typeface="Georgia" pitchFamily="18" charset="0"/>
              </a:rPr>
              <a:t>HISTORIA SZTUKI</a:t>
            </a:r>
          </a:p>
          <a:p>
            <a:pPr marL="342900" indent="-342900"/>
            <a:endParaRPr lang="pl-PL" b="1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1409700"/>
            <a:ext cx="3929063" cy="2794000"/>
          </a:xfrm>
          <a:prstGeom prst="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0" y="1336675"/>
            <a:ext cx="380047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pl-PL" sz="1100" b="1" u="sng" dirty="0" smtClean="0">
              <a:latin typeface="Georgia" pitchFamily="18" charset="0"/>
            </a:endParaRPr>
          </a:p>
          <a:p>
            <a:pPr>
              <a:spcBef>
                <a:spcPts val="1200"/>
              </a:spcBef>
            </a:pPr>
            <a:r>
              <a:rPr lang="pl-PL" b="1" u="sng" dirty="0" smtClean="0">
                <a:latin typeface="Georgia" pitchFamily="18" charset="0"/>
              </a:rPr>
              <a:t>Przedmioty rozszerzone:</a:t>
            </a:r>
          </a:p>
          <a:p>
            <a:endParaRPr lang="pl-PL" b="1" u="sng" dirty="0" smtClean="0">
              <a:latin typeface="Georgia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latin typeface="Georgia" pitchFamily="18" charset="0"/>
              </a:rPr>
              <a:t>1. JĘZYK POLSKI</a:t>
            </a:r>
            <a:endParaRPr lang="pl-PL" dirty="0" smtClean="0">
              <a:latin typeface="Georgia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latin typeface="Georgia" pitchFamily="18" charset="0"/>
              </a:rPr>
              <a:t>2. WOS</a:t>
            </a:r>
            <a:endParaRPr lang="pl-PL" dirty="0" smtClean="0">
              <a:latin typeface="Georgia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latin typeface="Georgia" pitchFamily="18" charset="0"/>
              </a:rPr>
              <a:t>3. HISTORIA lub GEOGRAFIA </a:t>
            </a:r>
            <a:br>
              <a:rPr lang="pl-PL" b="1" dirty="0" smtClean="0">
                <a:latin typeface="Georgia" pitchFamily="18" charset="0"/>
              </a:rPr>
            </a:br>
            <a:r>
              <a:rPr lang="pl-PL" b="1" dirty="0" smtClean="0">
                <a:latin typeface="Georgia" pitchFamily="18" charset="0"/>
              </a:rPr>
              <a:t>     lub FILOZOFIA </a:t>
            </a:r>
          </a:p>
          <a:p>
            <a:endParaRPr lang="pl-PL" b="1" dirty="0" smtClean="0">
              <a:latin typeface="Georgia" pitchFamily="18" charset="0"/>
            </a:endParaRPr>
          </a:p>
        </p:txBody>
      </p:sp>
      <p:pic>
        <p:nvPicPr>
          <p:cNvPr id="7170" name="Picture 2" descr="http://plater.edu.pl/liceum/images/galeria/2018-2019/11.2-18_krakow.3c/IMG_0422.jpg"/>
          <p:cNvPicPr>
            <a:picLocks noChangeAspect="1" noChangeArrowheads="1"/>
          </p:cNvPicPr>
          <p:nvPr/>
        </p:nvPicPr>
        <p:blipFill>
          <a:blip r:embed="rId3" cstate="print"/>
          <a:srcRect t="40253" r="34263"/>
          <a:stretch>
            <a:fillRect/>
          </a:stretch>
        </p:blipFill>
        <p:spPr bwMode="auto">
          <a:xfrm>
            <a:off x="4372178" y="1607573"/>
            <a:ext cx="3577204" cy="2439528"/>
          </a:xfrm>
          <a:prstGeom prst="rect">
            <a:avLst/>
          </a:prstGeom>
          <a:noFill/>
        </p:spPr>
      </p:pic>
      <p:pic>
        <p:nvPicPr>
          <p:cNvPr id="7174" name="Picture 6" descr="http://plater.edu.pl/liceum/images/galeria/2018-2019/11.2-18_krakow.3c/IMG_9791.jpg"/>
          <p:cNvPicPr>
            <a:picLocks noChangeAspect="1" noChangeArrowheads="1"/>
          </p:cNvPicPr>
          <p:nvPr/>
        </p:nvPicPr>
        <p:blipFill>
          <a:blip r:embed="rId4" cstate="print"/>
          <a:srcRect l="6131" t="20338" r="8295"/>
          <a:stretch>
            <a:fillRect/>
          </a:stretch>
        </p:blipFill>
        <p:spPr bwMode="auto">
          <a:xfrm>
            <a:off x="4306529" y="1504335"/>
            <a:ext cx="3760840" cy="2626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3310857"/>
      </p:ext>
    </p:extLst>
  </p:cSld>
  <p:clrMapOvr>
    <a:masterClrMapping/>
  </p:clrMapOvr>
  <p:transition spd="slow"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12192000" cy="14097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100" y="0"/>
            <a:ext cx="6464300" cy="1293028"/>
          </a:xfrm>
        </p:spPr>
        <p:txBody>
          <a:bodyPr/>
          <a:lstStyle/>
          <a:p>
            <a:r>
              <a:rPr lang="pl-PL" b="1" dirty="0" smtClean="0">
                <a:latin typeface="Georgia" pitchFamily="18" charset="0"/>
              </a:rPr>
              <a:t>Klasa JĘZYKOWA</a:t>
            </a:r>
            <a:endParaRPr lang="pl-PL" b="1" dirty="0">
              <a:latin typeface="Georg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1397000"/>
            <a:ext cx="4089400" cy="337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1"/>
          </p:nvPr>
        </p:nvSpPr>
        <p:spPr>
          <a:xfrm>
            <a:off x="177800" y="1508760"/>
            <a:ext cx="3784600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800" b="1" u="sng" dirty="0" smtClean="0">
                <a:solidFill>
                  <a:schemeClr val="bg1"/>
                </a:solidFill>
                <a:latin typeface="Georgia" pitchFamily="18" charset="0"/>
              </a:rPr>
              <a:t>Przedmioty rozszerzone: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 smtClean="0">
                <a:solidFill>
                  <a:schemeClr val="bg1"/>
                </a:solidFill>
                <a:latin typeface="Georgia" pitchFamily="18" charset="0"/>
              </a:rPr>
              <a:t>1. JĘZYK ANGIELSKI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 smtClean="0">
                <a:solidFill>
                  <a:schemeClr val="bg1"/>
                </a:solidFill>
                <a:latin typeface="Georgia" pitchFamily="18" charset="0"/>
              </a:rPr>
              <a:t>2. HISTORIA lub GEOGRAFIA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 smtClean="0">
                <a:solidFill>
                  <a:schemeClr val="bg1"/>
                </a:solidFill>
                <a:latin typeface="Georgia" pitchFamily="18" charset="0"/>
              </a:rPr>
              <a:t>3.  Drugi język obcy: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 smtClean="0">
                <a:solidFill>
                  <a:schemeClr val="bg1"/>
                </a:solidFill>
                <a:latin typeface="Georgia" pitchFamily="18" charset="0"/>
              </a:rPr>
              <a:t>    JĘZYK HISZPAŃSKI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 smtClean="0">
                <a:solidFill>
                  <a:schemeClr val="bg1"/>
                </a:solidFill>
                <a:latin typeface="Georgia" pitchFamily="18" charset="0"/>
              </a:rPr>
              <a:t>     lub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 smtClean="0">
                <a:solidFill>
                  <a:schemeClr val="bg1"/>
                </a:solidFill>
                <a:latin typeface="Georgia" pitchFamily="18" charset="0"/>
              </a:rPr>
              <a:t>    JĘZYK FRANCUSKI</a:t>
            </a:r>
          </a:p>
        </p:txBody>
      </p:sp>
      <p:sp>
        <p:nvSpPr>
          <p:cNvPr id="7" name="Prostokąt 6"/>
          <p:cNvSpPr/>
          <p:nvPr/>
        </p:nvSpPr>
        <p:spPr>
          <a:xfrm>
            <a:off x="4089400" y="1397000"/>
            <a:ext cx="4076700" cy="345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0" y="4775200"/>
            <a:ext cx="12192000" cy="208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387600" y="4862375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pl-PL" sz="2000" b="1" dirty="0" smtClean="0">
                <a:latin typeface="Georgia" pitchFamily="18" charset="0"/>
              </a:rPr>
              <a:t> udział w projektach Erasmus+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b="1" dirty="0" smtClean="0">
                <a:latin typeface="Georgia" pitchFamily="18" charset="0"/>
              </a:rPr>
              <a:t>warsztaty językowe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b="1" dirty="0" smtClean="0">
                <a:latin typeface="Georgia" pitchFamily="18" charset="0"/>
              </a:rPr>
              <a:t> współpraca z Wydziałem Filologicznym UŚ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b="1" dirty="0" smtClean="0">
                <a:latin typeface="Georgia" pitchFamily="18" charset="0"/>
              </a:rPr>
              <a:t> zajęcia w American </a:t>
            </a:r>
            <a:r>
              <a:rPr lang="pl-PL" sz="2000" b="1" dirty="0" err="1" smtClean="0">
                <a:latin typeface="Georgia" pitchFamily="18" charset="0"/>
              </a:rPr>
              <a:t>Corner</a:t>
            </a:r>
            <a:r>
              <a:rPr lang="pl-PL" sz="2000" b="1" dirty="0" smtClean="0">
                <a:latin typeface="Georgia" pitchFamily="18" charset="0"/>
              </a:rPr>
              <a:t> w Katowicach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b="1" dirty="0" smtClean="0">
                <a:latin typeface="Georgia" pitchFamily="18" charset="0"/>
              </a:rPr>
              <a:t> wyjazdy zagraniczne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b="1" dirty="0" smtClean="0">
                <a:latin typeface="Georgia" pitchFamily="18" charset="0"/>
              </a:rPr>
              <a:t> projekty edukacyjne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4244AA47-43D9-400F-9870-D27EA8A498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4371305" y="1818968"/>
            <a:ext cx="3328989" cy="2357605"/>
          </a:xfrm>
          <a:prstGeom prst="rect">
            <a:avLst/>
          </a:prstGeom>
        </p:spPr>
      </p:pic>
      <p:pic>
        <p:nvPicPr>
          <p:cNvPr id="11" name="Picture 2" descr="C:\Users\SONY\AppData\Local\Temp\IMG_6866.JPG">
            <a:extLst>
              <a:ext uri="{FF2B5EF4-FFF2-40B4-BE49-F238E27FC236}">
                <a16:creationId xmlns:a16="http://schemas.microsoft.com/office/drawing/2014/main" xmlns="" id="{C9D257F7-967C-47FA-9AB0-DB7650EAB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51935" y="1836667"/>
            <a:ext cx="3507765" cy="2481744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8153400" y="1409700"/>
            <a:ext cx="4038600" cy="3365500"/>
          </a:xfrm>
          <a:prstGeom prst="rect">
            <a:avLst/>
          </a:prstGeom>
          <a:solidFill>
            <a:srgbClr val="F9F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8369300" y="1460500"/>
            <a:ext cx="325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Kierunki studiów: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FILOLOGIA ANGIELSKA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FILOLOGIA ROMAŃSKA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IBERYSTYKA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PSYCHOLOGIA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DZIENNIKARSTWO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STOSUNKI MIĘDZYNARODOWE</a:t>
            </a:r>
          </a:p>
          <a:p>
            <a:pPr marL="342900" indent="-342900">
              <a:buFont typeface="Wingdings" pitchFamily="2" charset="2"/>
              <a:buChar char="§"/>
            </a:pPr>
            <a:endParaRPr lang="pl-PL" b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Obraz 14" descr="C:\Users\Kasia\AppData\Local\Temp\Językowa-1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807352" y="0"/>
            <a:ext cx="155914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Domi\Desktop\zdj - Kopia\WYCIECZKA LONDYN 2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t="17086"/>
          <a:stretch>
            <a:fillRect/>
          </a:stretch>
        </p:blipFill>
        <p:spPr bwMode="auto">
          <a:xfrm>
            <a:off x="4559300" y="1587500"/>
            <a:ext cx="2898986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100389" y="1415845"/>
            <a:ext cx="5057774" cy="3054555"/>
          </a:xfrm>
          <a:prstGeom prst="rect">
            <a:avLst/>
          </a:prstGeom>
          <a:solidFill>
            <a:srgbClr val="11F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icture 1" descr="C:\Users\SONY\Desktop\www\2016.2017\fsr\zajecia.biologia\IMG_4887 2.jpg">
            <a:extLst>
              <a:ext uri="{FF2B5EF4-FFF2-40B4-BE49-F238E27FC236}">
                <a16:creationId xmlns:a16="http://schemas.microsoft.com/office/drawing/2014/main" xmlns="" id="{76545C8A-152B-44DC-88C6-8142C8A69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3553824" y="1828801"/>
            <a:ext cx="4203522" cy="2272174"/>
          </a:xfrm>
          <a:prstGeom prst="rect">
            <a:avLst/>
          </a:prstGeom>
          <a:noFill/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C450C83-DB17-4F76-A8E2-6D468204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43038"/>
          </a:xfrm>
          <a:solidFill>
            <a:srgbClr val="99CC00"/>
          </a:solidFill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Georgia" pitchFamily="18" charset="0"/>
              </a:rPr>
              <a:t>KLASA biologiczno - CHEMICZNA</a:t>
            </a:r>
            <a:endParaRPr lang="pl-PL" sz="3200" b="1" dirty="0">
              <a:latin typeface="Georgia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8347639-A5A6-41EF-9F97-55E9560F7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70400"/>
            <a:ext cx="12192000" cy="2387600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lvl="1"/>
            <a:r>
              <a:rPr lang="pl-PL" sz="2400" b="1" dirty="0"/>
              <a:t>warsztaty w laboratoriach Uniwersytetu </a:t>
            </a:r>
            <a:r>
              <a:rPr lang="pl-PL" sz="2400" b="1" dirty="0" smtClean="0"/>
              <a:t>Śląskiego </a:t>
            </a:r>
            <a:br>
              <a:rPr lang="pl-PL" sz="2400" b="1" dirty="0" smtClean="0"/>
            </a:br>
            <a:r>
              <a:rPr lang="pl-PL" sz="2400" b="1" dirty="0" smtClean="0"/>
              <a:t>i Śląskiego Uniwersytetu Medycznego,</a:t>
            </a:r>
          </a:p>
          <a:p>
            <a:pPr lvl="1"/>
            <a:r>
              <a:rPr lang="pl-PL" sz="2400" b="1" dirty="0" smtClean="0"/>
              <a:t>spotkania z ekspertami branży medycznej,</a:t>
            </a:r>
            <a:endParaRPr lang="pl-PL" sz="2400" b="1" dirty="0"/>
          </a:p>
          <a:p>
            <a:pPr lvl="1"/>
            <a:r>
              <a:rPr lang="pl-PL" sz="2400" b="1" dirty="0"/>
              <a:t>nowoczesna pracownia </a:t>
            </a:r>
            <a:r>
              <a:rPr lang="pl-PL" sz="2400" b="1" dirty="0" smtClean="0"/>
              <a:t>chemiczna ,</a:t>
            </a:r>
            <a:endParaRPr lang="pl-PL" sz="2400" b="1" dirty="0"/>
          </a:p>
          <a:p>
            <a:pPr lvl="1"/>
            <a:r>
              <a:rPr lang="pl-PL" sz="2400" b="1" dirty="0"/>
              <a:t>profesjonalna pracownia pierwszej pomocy,</a:t>
            </a:r>
          </a:p>
          <a:p>
            <a:pPr lvl="1"/>
            <a:r>
              <a:rPr lang="pl-PL" sz="2400" b="1" dirty="0"/>
              <a:t>zajęcia z pierwszej pomocy </a:t>
            </a:r>
            <a:r>
              <a:rPr lang="pl-PL" sz="2400" b="1" dirty="0" smtClean="0"/>
              <a:t> i </a:t>
            </a:r>
            <a:r>
              <a:rPr lang="pl-PL" sz="2400" b="1" dirty="0"/>
              <a:t>ratownictwa medycznego</a:t>
            </a:r>
            <a:r>
              <a:rPr lang="pl-PL" sz="2400" b="1" dirty="0" smtClean="0"/>
              <a:t>,</a:t>
            </a:r>
            <a:endParaRPr lang="pl-PL" sz="2400" b="1" dirty="0"/>
          </a:p>
        </p:txBody>
      </p:sp>
      <p:pic>
        <p:nvPicPr>
          <p:cNvPr id="7" name="Obraz 6" descr="C:\Users\Kasia\AppData\Local\Temp\Biologiczno-chemiczna.pn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598990" y="4929187"/>
            <a:ext cx="180402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0" y="1447800"/>
            <a:ext cx="3100388" cy="3009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314326" y="1471615"/>
            <a:ext cx="41719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u="sng" dirty="0" smtClean="0"/>
          </a:p>
          <a:p>
            <a:r>
              <a:rPr lang="pl-PL" sz="2400" b="1" u="sng" dirty="0" smtClean="0">
                <a:solidFill>
                  <a:schemeClr val="bg2"/>
                </a:solidFill>
              </a:rPr>
              <a:t>Przedmioty </a:t>
            </a:r>
            <a:br>
              <a:rPr lang="pl-PL" sz="2400" b="1" u="sng" dirty="0" smtClean="0">
                <a:solidFill>
                  <a:schemeClr val="bg2"/>
                </a:solidFill>
              </a:rPr>
            </a:br>
            <a:r>
              <a:rPr lang="pl-PL" sz="2400" b="1" u="sng" dirty="0" smtClean="0">
                <a:solidFill>
                  <a:schemeClr val="bg2"/>
                </a:solidFill>
              </a:rPr>
              <a:t>rozszerzone:</a:t>
            </a:r>
          </a:p>
          <a:p>
            <a:endParaRPr lang="pl-PL" sz="2400" b="1" u="sng" dirty="0" smtClean="0">
              <a:solidFill>
                <a:schemeClr val="bg2"/>
              </a:solidFill>
            </a:endParaRPr>
          </a:p>
          <a:p>
            <a:pPr marL="342900" indent="-342900">
              <a:buAutoNum type="arabicPeriod"/>
            </a:pPr>
            <a:r>
              <a:rPr lang="pl-PL" sz="2400" b="1" dirty="0" smtClean="0">
                <a:solidFill>
                  <a:schemeClr val="bg2"/>
                </a:solidFill>
              </a:rPr>
              <a:t>BIOLOGIA</a:t>
            </a:r>
          </a:p>
          <a:p>
            <a:pPr marL="342900" indent="-342900">
              <a:buAutoNum type="arabicPeriod"/>
            </a:pPr>
            <a:r>
              <a:rPr lang="pl-PL" sz="2400" b="1" dirty="0" smtClean="0">
                <a:solidFill>
                  <a:schemeClr val="bg2"/>
                </a:solidFill>
              </a:rPr>
              <a:t>CHEMIA</a:t>
            </a:r>
          </a:p>
          <a:p>
            <a:endParaRPr lang="pl-PL" b="1" u="sng" dirty="0" smtClean="0"/>
          </a:p>
          <a:p>
            <a:endParaRPr lang="pl-PL" b="1" u="sng" dirty="0" smtClean="0"/>
          </a:p>
          <a:p>
            <a:endParaRPr lang="pl-PL" b="1" u="sng" dirty="0" smtClean="0"/>
          </a:p>
          <a:p>
            <a:endParaRPr lang="pl-PL" b="1" u="sng" dirty="0"/>
          </a:p>
        </p:txBody>
      </p:sp>
      <p:sp>
        <p:nvSpPr>
          <p:cNvPr id="11" name="Prostokąt 10"/>
          <p:cNvSpPr/>
          <p:nvPr/>
        </p:nvSpPr>
        <p:spPr>
          <a:xfrm>
            <a:off x="8158163" y="1428750"/>
            <a:ext cx="4033837" cy="304323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8272463" y="1757363"/>
            <a:ext cx="37290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Georgia" pitchFamily="18" charset="0"/>
              </a:rPr>
              <a:t>Kierunki dalszych studiów:</a:t>
            </a:r>
          </a:p>
          <a:p>
            <a:endParaRPr lang="pl-PL" b="1" dirty="0" smtClean="0">
              <a:latin typeface="Georgia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Medycyna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Biologia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Biotechnologia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Ratownictwo medyczne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Psychologia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Chemia</a:t>
            </a:r>
          </a:p>
          <a:p>
            <a:endParaRPr lang="pl-PL" b="1" dirty="0"/>
          </a:p>
        </p:txBody>
      </p:sp>
      <p:pic>
        <p:nvPicPr>
          <p:cNvPr id="4" name="Picture 3" descr="C:\Users\SONY\Desktop\www\20172018\ORG.2018\02.2018_farmacja\IMG_20180222_121731555.jpg">
            <a:extLst>
              <a:ext uri="{FF2B5EF4-FFF2-40B4-BE49-F238E27FC236}">
                <a16:creationId xmlns:a16="http://schemas.microsoft.com/office/drawing/2014/main" xmlns="" id="{A93D2ECB-25F8-4ADF-BF59-9C796DFCB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r="-1"/>
          <a:stretch/>
        </p:blipFill>
        <p:spPr bwMode="auto">
          <a:xfrm>
            <a:off x="3512132" y="1803001"/>
            <a:ext cx="4276844" cy="2311797"/>
          </a:xfrm>
          <a:prstGeom prst="rect">
            <a:avLst/>
          </a:prstGeom>
          <a:noFill/>
        </p:spPr>
      </p:pic>
      <p:pic>
        <p:nvPicPr>
          <p:cNvPr id="6" name="Picture 2" descr="C:\Users\SONY\Desktop\www\2016.2017\org\timken.sala\IMG_3712.jpg">
            <a:extLst>
              <a:ext uri="{FF2B5EF4-FFF2-40B4-BE49-F238E27FC236}">
                <a16:creationId xmlns:a16="http://schemas.microsoft.com/office/drawing/2014/main" xmlns="" id="{E949AA1E-5F07-4C57-A16C-CD4C1C76B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/>
        </p:blipFill>
        <p:spPr bwMode="auto">
          <a:xfrm>
            <a:off x="3398753" y="1766302"/>
            <a:ext cx="4426571" cy="2392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3553168"/>
      </p:ext>
    </p:extLst>
  </p:cSld>
  <p:clrMapOvr>
    <a:masterClrMapping/>
  </p:clrMapOvr>
  <p:transition spd="slow"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>
            <a:extLst>
              <a:ext uri="{FF2B5EF4-FFF2-40B4-BE49-F238E27FC236}">
                <a16:creationId xmlns="" xmlns:a16="http://schemas.microsoft.com/office/drawing/2014/main" id="{D167CA02-AFFC-4DF5-A6B3-7804930B6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343400"/>
            <a:ext cx="12192000" cy="2514600"/>
          </a:xfrm>
          <a:solidFill>
            <a:srgbClr val="002060"/>
          </a:solidFill>
        </p:spPr>
        <p:txBody>
          <a:bodyPr>
            <a:normAutofit/>
          </a:bodyPr>
          <a:lstStyle/>
          <a:p>
            <a:endParaRPr lang="pl-PL" sz="2000" b="1" dirty="0" smtClean="0">
              <a:latin typeface="Georgia" pitchFamily="18" charset="0"/>
            </a:endParaRPr>
          </a:p>
          <a:p>
            <a:r>
              <a:rPr lang="pl-PL" sz="2000" b="1" dirty="0" smtClean="0">
                <a:latin typeface="Georgia" pitchFamily="18" charset="0"/>
              </a:rPr>
              <a:t>umowa </a:t>
            </a:r>
            <a:r>
              <a:rPr lang="pl-PL" sz="2000" b="1" dirty="0">
                <a:latin typeface="Georgia" pitchFamily="18" charset="0"/>
              </a:rPr>
              <a:t>o współpracy </a:t>
            </a:r>
            <a:r>
              <a:rPr lang="pl-PL" sz="2000" b="1" dirty="0" smtClean="0">
                <a:latin typeface="Georgia" pitchFamily="18" charset="0"/>
              </a:rPr>
              <a:t>z </a:t>
            </a:r>
            <a:r>
              <a:rPr lang="pl-PL" sz="2000" b="1" dirty="0">
                <a:latin typeface="Georgia" pitchFamily="18" charset="0"/>
              </a:rPr>
              <a:t>Narodowym Centrum Badań Jądrowych w </a:t>
            </a:r>
            <a:r>
              <a:rPr lang="pl-PL" sz="2000" b="1" dirty="0" smtClean="0">
                <a:latin typeface="Georgia" pitchFamily="18" charset="0"/>
              </a:rPr>
              <a:t>Świerku,</a:t>
            </a:r>
            <a:endParaRPr lang="pl-PL" sz="2000" b="1" dirty="0">
              <a:latin typeface="Georgia" pitchFamily="18" charset="0"/>
            </a:endParaRPr>
          </a:p>
          <a:p>
            <a:r>
              <a:rPr lang="pl-PL" sz="2000" b="1" dirty="0">
                <a:latin typeface="Georgia" pitchFamily="18" charset="0"/>
              </a:rPr>
              <a:t>zajęcia w Instytucie Matematyki </a:t>
            </a:r>
            <a:r>
              <a:rPr lang="pl-PL" sz="2000" b="1" dirty="0" smtClean="0">
                <a:latin typeface="Georgia" pitchFamily="18" charset="0"/>
              </a:rPr>
              <a:t>i </a:t>
            </a:r>
            <a:r>
              <a:rPr lang="pl-PL" sz="2000" b="1" dirty="0">
                <a:latin typeface="Georgia" pitchFamily="18" charset="0"/>
              </a:rPr>
              <a:t>Fizyki Uniwersytetu Śląskiego,</a:t>
            </a:r>
          </a:p>
          <a:p>
            <a:r>
              <a:rPr lang="pl-PL" sz="2000" b="1" dirty="0">
                <a:latin typeface="Georgia" pitchFamily="18" charset="0"/>
              </a:rPr>
              <a:t>warsztaty Informatyczne </a:t>
            </a:r>
            <a:r>
              <a:rPr lang="pl-PL" sz="2000" b="1" dirty="0" smtClean="0">
                <a:latin typeface="Georgia" pitchFamily="18" charset="0"/>
              </a:rPr>
              <a:t>na </a:t>
            </a:r>
            <a:r>
              <a:rPr lang="pl-PL" sz="2000" b="1" dirty="0">
                <a:latin typeface="Georgia" pitchFamily="18" charset="0"/>
              </a:rPr>
              <a:t>Wydziale Informatyki Uniwersytetu Śląskiego,</a:t>
            </a:r>
          </a:p>
          <a:p>
            <a:r>
              <a:rPr lang="pl-PL" sz="2000" b="1" dirty="0">
                <a:latin typeface="Georgia" pitchFamily="18" charset="0"/>
              </a:rPr>
              <a:t>współpraca z Politechniką Śląską,</a:t>
            </a:r>
          </a:p>
          <a:p>
            <a:r>
              <a:rPr lang="pl-PL" sz="2000" b="1" dirty="0">
                <a:latin typeface="Georgia" pitchFamily="18" charset="0"/>
              </a:rPr>
              <a:t>multimedialny kurs inwestowania na giełdzie „Szkolne Wall Street”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017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Georgia" pitchFamily="18" charset="0"/>
              </a:rPr>
              <a:t>KLASA </a:t>
            </a:r>
            <a:r>
              <a:rPr lang="pl-PL" sz="3200" b="1" dirty="0" err="1" smtClean="0">
                <a:latin typeface="Georgia" pitchFamily="18" charset="0"/>
              </a:rPr>
              <a:t>MATEMATYCZNo</a:t>
            </a:r>
            <a:r>
              <a:rPr lang="pl-PL" sz="3200" b="1" dirty="0" smtClean="0">
                <a:latin typeface="Georgia" pitchFamily="18" charset="0"/>
              </a:rPr>
              <a:t> - informatyczna</a:t>
            </a:r>
            <a:endParaRPr lang="pl-PL" sz="3200" b="1" dirty="0">
              <a:latin typeface="Georg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102100" y="1346200"/>
            <a:ext cx="4889500" cy="30099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0" y="1263652"/>
            <a:ext cx="293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latin typeface="Georgia" pitchFamily="18" charset="0"/>
            </a:endParaRPr>
          </a:p>
          <a:p>
            <a:endParaRPr lang="pl-PL" dirty="0">
              <a:latin typeface="Georgia" pitchFamily="18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738FB9C4-18A5-4DFE-8B06-0254601267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4747298" y="1585615"/>
            <a:ext cx="3634701" cy="2513407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0" y="1155700"/>
            <a:ext cx="4089400" cy="3479800"/>
          </a:xfrm>
          <a:prstGeom prst="rect">
            <a:avLst/>
          </a:prstGeom>
          <a:solidFill>
            <a:srgbClr val="2416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393700" y="1358901"/>
            <a:ext cx="3088640" cy="273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b="1" dirty="0" smtClean="0">
                <a:latin typeface="Georgia" pitchFamily="18" charset="0"/>
              </a:rPr>
              <a:t>Przedmioty rozszerzone </a:t>
            </a:r>
          </a:p>
          <a:p>
            <a:endParaRPr lang="pl-PL" sz="1050" b="1" u="sng" dirty="0" smtClean="0">
              <a:latin typeface="Georgia" pitchFamily="18" charset="0"/>
            </a:endParaRPr>
          </a:p>
          <a:p>
            <a:endParaRPr lang="pl-PL" u="sng" dirty="0" smtClean="0">
              <a:latin typeface="Georgia" pitchFamily="18" charset="0"/>
            </a:endParaRPr>
          </a:p>
          <a:p>
            <a:r>
              <a:rPr lang="pl-PL" b="1" dirty="0" smtClean="0">
                <a:latin typeface="Georgia" pitchFamily="18" charset="0"/>
              </a:rPr>
              <a:t>1. MATEMATYKA </a:t>
            </a:r>
            <a:endParaRPr lang="pl-PL" dirty="0" smtClean="0">
              <a:latin typeface="Georgia" pitchFamily="18" charset="0"/>
            </a:endParaRPr>
          </a:p>
          <a:p>
            <a:r>
              <a:rPr lang="pl-PL" b="1" dirty="0" smtClean="0">
                <a:latin typeface="Georgia" pitchFamily="18" charset="0"/>
              </a:rPr>
              <a:t>2. FIZYKA</a:t>
            </a:r>
            <a:br>
              <a:rPr lang="pl-PL" b="1" dirty="0" smtClean="0">
                <a:latin typeface="Georgia" pitchFamily="18" charset="0"/>
              </a:rPr>
            </a:br>
            <a:r>
              <a:rPr lang="pl-PL" b="1" dirty="0" smtClean="0">
                <a:latin typeface="Georgia" pitchFamily="18" charset="0"/>
              </a:rPr>
              <a:t>     lub GEOGRAFIA</a:t>
            </a:r>
            <a:endParaRPr lang="pl-PL" dirty="0" smtClean="0">
              <a:latin typeface="Georgia" pitchFamily="18" charset="0"/>
            </a:endParaRPr>
          </a:p>
          <a:p>
            <a:r>
              <a:rPr lang="pl-PL" b="1" dirty="0" smtClean="0">
                <a:latin typeface="Georgia" pitchFamily="18" charset="0"/>
              </a:rPr>
              <a:t>3. INFORMATYKA </a:t>
            </a:r>
            <a:br>
              <a:rPr lang="pl-PL" b="1" dirty="0" smtClean="0">
                <a:latin typeface="Georgia" pitchFamily="18" charset="0"/>
              </a:rPr>
            </a:br>
            <a:r>
              <a:rPr lang="pl-PL" b="1" dirty="0" smtClean="0">
                <a:latin typeface="Georgia" pitchFamily="18" charset="0"/>
              </a:rPr>
              <a:t>   lub JĘZYK ANGIELSKI</a:t>
            </a:r>
          </a:p>
          <a:p>
            <a:endParaRPr lang="pl-PL" b="1" dirty="0" smtClean="0">
              <a:latin typeface="Georgia" pitchFamily="18" charset="0"/>
            </a:endParaRPr>
          </a:p>
          <a:p>
            <a:endParaRPr lang="pl-PL" dirty="0">
              <a:latin typeface="Georgia" pitchFamily="18" charset="0"/>
            </a:endParaRPr>
          </a:p>
        </p:txBody>
      </p:sp>
      <p:pic>
        <p:nvPicPr>
          <p:cNvPr id="4" name="Obraz 3" descr="C:\Users\Kasia\AppData\Local\Temp\Matematyczna-1.pn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904351" y="4926012"/>
            <a:ext cx="196974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rostokąt 15"/>
          <p:cNvSpPr/>
          <p:nvPr/>
        </p:nvSpPr>
        <p:spPr>
          <a:xfrm>
            <a:off x="8928100" y="1330324"/>
            <a:ext cx="3263900" cy="3038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9527458" y="1300162"/>
            <a:ext cx="2664541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Przyszłe kierunki studiów:</a:t>
            </a:r>
          </a:p>
          <a:p>
            <a:endParaRPr lang="pl-PL" sz="11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Medycyna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Matematyka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Ratownictwo medyczne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Biologia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Biotechnologia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Chemia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Robotyka</a:t>
            </a:r>
            <a:endParaRPr lang="pl-PL" b="1" dirty="0">
              <a:solidFill>
                <a:schemeClr val="bg1"/>
              </a:solidFill>
            </a:endParaRPr>
          </a:p>
        </p:txBody>
      </p:sp>
      <p:cxnSp>
        <p:nvCxnSpPr>
          <p:cNvPr id="18" name="Łącznik prosty 17"/>
          <p:cNvCxnSpPr/>
          <p:nvPr/>
        </p:nvCxnSpPr>
        <p:spPr>
          <a:xfrm>
            <a:off x="12192000" y="6858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plater.edu.pl/images/galeria/2017-2018/01.2018_NCBJ/zwiedzanie_hali_reaktora.jpg">
            <a:extLst>
              <a:ext uri="{FF2B5EF4-FFF2-40B4-BE49-F238E27FC236}">
                <a16:creationId xmlns="" xmlns:a16="http://schemas.microsoft.com/office/drawing/2014/main" id="{FEA17B12-0F83-4CD5-B9D4-00601DDFD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4736990" y="1587485"/>
            <a:ext cx="3657710" cy="2595441"/>
          </a:xfrm>
          <a:prstGeom prst="rect">
            <a:avLst/>
          </a:prstGeom>
          <a:noFill/>
        </p:spPr>
      </p:pic>
      <p:pic>
        <p:nvPicPr>
          <p:cNvPr id="11" name="Picture 2" descr="http://www.plater.edu.pl/images/galeria/IC3/IC3_1.jpg">
            <a:extLst>
              <a:ext uri="{FF2B5EF4-FFF2-40B4-BE49-F238E27FC236}">
                <a16:creationId xmlns="" xmlns:a16="http://schemas.microsoft.com/office/drawing/2014/main" id="{FB44121B-B4F6-4DC3-8135-2E934C171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/>
        </p:blipFill>
        <p:spPr bwMode="auto">
          <a:xfrm>
            <a:off x="4642850" y="1558017"/>
            <a:ext cx="3836182" cy="262028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4" grpId="0" build="p" advAuto="50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4419600"/>
            <a:ext cx="12192000" cy="2438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302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Georgia" pitchFamily="18" charset="0"/>
              </a:rPr>
              <a:t>KLASA PRZYRODNICZA</a:t>
            </a:r>
            <a:endParaRPr lang="pl-PL" sz="3200" b="1" dirty="0">
              <a:latin typeface="Georgi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686300"/>
            <a:ext cx="11150600" cy="2057400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 dirty="0" smtClean="0">
                <a:latin typeface="Georgia" pitchFamily="18" charset="0"/>
              </a:rPr>
              <a:t>umowa o współpracy z Narodowym Centrum Badań Jądrowych w Świerku</a:t>
            </a:r>
          </a:p>
          <a:p>
            <a:r>
              <a:rPr lang="pl-PL" sz="2400" b="1" dirty="0" smtClean="0">
                <a:latin typeface="Georgia" pitchFamily="18" charset="0"/>
              </a:rPr>
              <a:t>zajęcia w Instytucie Matematyki i Fizyki Uniwersytetu Śląskiego,</a:t>
            </a:r>
          </a:p>
          <a:p>
            <a:r>
              <a:rPr lang="pl-PL" sz="2400" b="1" dirty="0" smtClean="0">
                <a:latin typeface="Georgia" pitchFamily="18" charset="0"/>
              </a:rPr>
              <a:t>spotkania z ekspertami branży medycznej,</a:t>
            </a:r>
          </a:p>
          <a:p>
            <a:r>
              <a:rPr lang="pl-PL" sz="2400" b="1" dirty="0" smtClean="0">
                <a:latin typeface="Georgia" pitchFamily="18" charset="0"/>
              </a:rPr>
              <a:t>współpraca z Politechniką Śląską,</a:t>
            </a:r>
          </a:p>
          <a:p>
            <a:r>
              <a:rPr lang="pl-PL" sz="2400" b="1" dirty="0" smtClean="0">
                <a:latin typeface="Georgia" pitchFamily="18" charset="0"/>
              </a:rPr>
              <a:t>multimedialny kurs inwestowania na giełdzie „Szkolne Wall Street” </a:t>
            </a: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467100" y="1282700"/>
            <a:ext cx="4940300" cy="3162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1281113"/>
            <a:ext cx="3505200" cy="3162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03200" y="1308100"/>
            <a:ext cx="3035300" cy="294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smtClean="0">
                <a:latin typeface="Georgia" pitchFamily="18" charset="0"/>
              </a:rPr>
              <a:t>Przedmioty rozszerzone:</a:t>
            </a:r>
          </a:p>
          <a:p>
            <a:endParaRPr lang="pl-PL" sz="2000" b="1" dirty="0" smtClean="0">
              <a:latin typeface="Georgia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000" b="1" dirty="0" smtClean="0">
                <a:latin typeface="Georgia" pitchFamily="18" charset="0"/>
              </a:rPr>
              <a:t>MATEMATYKA</a:t>
            </a:r>
            <a:endParaRPr lang="pl-PL" sz="2000" dirty="0" smtClean="0">
              <a:latin typeface="Georgia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000" b="1" dirty="0" smtClean="0">
                <a:latin typeface="Georgia" pitchFamily="18" charset="0"/>
              </a:rPr>
              <a:t>BIOLOGIA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000" b="1" dirty="0" smtClean="0">
                <a:latin typeface="Georgia" pitchFamily="18" charset="0"/>
              </a:rPr>
              <a:t>CHEMIA </a:t>
            </a:r>
          </a:p>
          <a:p>
            <a:endParaRPr lang="pl-PL" b="1" dirty="0" smtClean="0">
              <a:latin typeface="Georgia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394700" y="1281113"/>
            <a:ext cx="3797300" cy="31622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8940800" y="1460500"/>
            <a:ext cx="30226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Przyszłe kierunki studiów:</a:t>
            </a:r>
          </a:p>
          <a:p>
            <a:endParaRPr lang="pl-PL" sz="11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Medycyna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Matematyka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Ratownictwo medyczne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Biologia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Biotechnologia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Chemia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Robotyka</a:t>
            </a:r>
          </a:p>
          <a:p>
            <a:endParaRPr lang="pl-PL" dirty="0"/>
          </a:p>
        </p:txBody>
      </p:sp>
      <p:pic>
        <p:nvPicPr>
          <p:cNvPr id="10" name="Obraz 9" descr="C:\Users\Kasia\AppData\Local\Temp\Biologiczno-chemiczna.png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324478" y="5165725"/>
            <a:ext cx="180402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SONY\Desktop\www\20172018\FFF.2018\03.2018_biologia.us\IMG_20180309_104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900" y="1396999"/>
            <a:ext cx="3962400" cy="2971800"/>
          </a:xfrm>
          <a:prstGeom prst="rect">
            <a:avLst/>
          </a:prstGeom>
          <a:noFill/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55234466-C63B-4938-96BF-1EB3E3DD1D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5611" t="23905" r="11491" b="14032"/>
          <a:stretch/>
        </p:blipFill>
        <p:spPr>
          <a:xfrm>
            <a:off x="3695700" y="1384300"/>
            <a:ext cx="4533900" cy="2997200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/>
          <p:cNvSpPr/>
          <p:nvPr/>
        </p:nvSpPr>
        <p:spPr>
          <a:xfrm>
            <a:off x="0" y="4600575"/>
            <a:ext cx="9129713" cy="2257425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9129713" y="1628775"/>
            <a:ext cx="3062288" cy="52292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E747DF"/>
                </a:solidFill>
              </a:rPr>
              <a:t>- </a:t>
            </a:r>
            <a:endParaRPr lang="pl-PL" dirty="0">
              <a:solidFill>
                <a:srgbClr val="E747DF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1543050"/>
            <a:ext cx="4757738" cy="30432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65100" y="1757364"/>
            <a:ext cx="412114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b="1" u="sng" dirty="0" smtClean="0">
                <a:latin typeface="Georgia" pitchFamily="18" charset="0"/>
              </a:rPr>
              <a:t>Przedmioty rozszerzone: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b="1" dirty="0" smtClean="0">
                <a:latin typeface="Georgia" pitchFamily="18" charset="0"/>
              </a:rPr>
              <a:t>1. HISTORIA</a:t>
            </a:r>
            <a:endParaRPr lang="pl-PL" sz="2400" dirty="0" smtClean="0">
              <a:latin typeface="Georgia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b="1" dirty="0" smtClean="0">
                <a:latin typeface="Georgia" pitchFamily="18" charset="0"/>
              </a:rPr>
              <a:t>2. WOS</a:t>
            </a:r>
            <a:endParaRPr lang="pl-PL" sz="2400" dirty="0" smtClean="0">
              <a:latin typeface="Georgia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b="1" dirty="0" smtClean="0">
                <a:latin typeface="Georgia" pitchFamily="18" charset="0"/>
              </a:rPr>
              <a:t>3. JĘZYK ANGIELSKI     </a:t>
            </a:r>
            <a:br>
              <a:rPr lang="pl-PL" sz="2400" b="1" dirty="0" smtClean="0">
                <a:latin typeface="Georgia" pitchFamily="18" charset="0"/>
              </a:rPr>
            </a:br>
            <a:r>
              <a:rPr lang="pl-PL" sz="2400" b="1" dirty="0" smtClean="0">
                <a:latin typeface="Georgia" pitchFamily="18" charset="0"/>
              </a:rPr>
              <a:t>     lub JĘZYK POLSKI</a:t>
            </a:r>
            <a:endParaRPr lang="pl-PL" sz="2400" dirty="0" smtClean="0">
              <a:latin typeface="Georgia" pitchFamily="18" charset="0"/>
            </a:endParaRPr>
          </a:p>
          <a:p>
            <a:endParaRPr lang="pl-PL" b="1" u="sng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7163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Georgia" pitchFamily="18" charset="0"/>
              </a:rPr>
              <a:t>KLASA </a:t>
            </a:r>
            <a:br>
              <a:rPr lang="pl-PL" sz="3200" b="1" dirty="0" smtClean="0">
                <a:latin typeface="Georgia" pitchFamily="18" charset="0"/>
              </a:rPr>
            </a:br>
            <a:r>
              <a:rPr lang="pl-PL" sz="3200" b="1" dirty="0" smtClean="0">
                <a:latin typeface="Georgia" pitchFamily="18" charset="0"/>
              </a:rPr>
              <a:t>PRAWNO - POLITOLOGICZNA</a:t>
            </a:r>
            <a:endParaRPr lang="pl-PL" sz="3200" b="1" dirty="0">
              <a:latin typeface="Georgia" pitchFamily="18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471989" y="1585913"/>
            <a:ext cx="4843462" cy="3128962"/>
          </a:xfrm>
          <a:prstGeom prst="roundRect">
            <a:avLst/>
          </a:prstGeom>
          <a:solidFill>
            <a:srgbClr val="AD2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4819" name="Picture 3" descr="C:\Users\SONY\Desktop\www\2018.2019\small\10.2018_rozprawa\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15980" y="1803400"/>
            <a:ext cx="4183036" cy="2671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0" name="Picture 4" descr="C:\Users\SONY\Desktop\www\2018.2019\small\10.2018_rozprawa\0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3774" y="1785936"/>
            <a:ext cx="4198147" cy="2798764"/>
          </a:xfrm>
          <a:prstGeom prst="roundRect">
            <a:avLst/>
          </a:prstGeom>
          <a:noFill/>
        </p:spPr>
      </p:pic>
      <p:pic>
        <p:nvPicPr>
          <p:cNvPr id="34821" name="Picture 5" descr="C:\Users\SONY\Desktop\www\2018.2019\small\10.2018_sejm.warszawa\005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4669855" y="1795464"/>
            <a:ext cx="4375440" cy="2776536"/>
          </a:xfrm>
          <a:prstGeom prst="roundRect">
            <a:avLst/>
          </a:prstGeom>
          <a:noFill/>
        </p:spPr>
      </p:pic>
      <p:pic>
        <p:nvPicPr>
          <p:cNvPr id="4" name="Obraz 3" descr="C:\Users\Kasia\AppData\Local\Temp\Prawno-politologiczna.png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9886951" y="314325"/>
            <a:ext cx="1914524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9358313" y="2771773"/>
            <a:ext cx="283368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Przyszłe kierunki studiów:</a:t>
            </a:r>
          </a:p>
          <a:p>
            <a:endParaRPr lang="pl-PL" sz="2000" b="1" dirty="0" smtClean="0"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Prawo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Administracja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Bezpieczeństwo Narodowe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Politologia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Historia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Stosunki Międzynarodowe</a:t>
            </a:r>
          </a:p>
          <a:p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85750" y="4549676"/>
            <a:ext cx="8586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latin typeface="Georgia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bg1"/>
                </a:solidFill>
                <a:latin typeface="Georgia" pitchFamily="18" charset="0"/>
              </a:rPr>
              <a:t>patronat Wydziału Prawa i Administracji  UŚ,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bg1"/>
                </a:solidFill>
                <a:latin typeface="Georgia" pitchFamily="18" charset="0"/>
              </a:rPr>
              <a:t>spotkania z politykami  i prawnikami,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bg1"/>
                </a:solidFill>
                <a:latin typeface="Georgia" pitchFamily="18" charset="0"/>
              </a:rPr>
              <a:t>wyjazdy do Sejmu, Senatu, Belwederu,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bg1"/>
                </a:solidFill>
                <a:latin typeface="Georgia" pitchFamily="18" charset="0"/>
              </a:rPr>
              <a:t>zajęcia w areszcie, sądzie, muzeum,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bg1"/>
                </a:solidFill>
                <a:latin typeface="Georgia" pitchFamily="18" charset="0"/>
              </a:rPr>
              <a:t>realizacja projektów edukacyjnych,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bg1"/>
                </a:solidFill>
                <a:latin typeface="Georgia" pitchFamily="18" charset="0"/>
              </a:rPr>
              <a:t>sukcesy w konkursach i olimpiadach</a:t>
            </a:r>
          </a:p>
          <a:p>
            <a:endParaRPr lang="pl-PL" dirty="0"/>
          </a:p>
        </p:txBody>
      </p:sp>
    </p:spTree>
  </p:cSld>
  <p:clrMapOvr>
    <a:masterClrMapping/>
  </p:clrMapOvr>
  <p:transition spd="slow" advClick="0" advTm="2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858000" y="2128838"/>
            <a:ext cx="4814888" cy="3929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2E86E1BA-6651-4C34-9CCB-ED67A3E731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7098703" y="2476347"/>
            <a:ext cx="4360795" cy="3248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4AD1421-BF48-414B-B1A6-D9F4E691A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652" y="287383"/>
            <a:ext cx="5329646" cy="1645921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Georgia" pitchFamily="18" charset="0"/>
                <a:cs typeface="Arial" pitchFamily="34" charset="0"/>
              </a:rPr>
              <a:t>ZAPRASZAMY DO SZKOŁY NAD PRZEMSZĄ</a:t>
            </a:r>
            <a:endParaRPr lang="pl-PL" b="1" dirty="0">
              <a:latin typeface="Georgia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9012BE9-EE79-4F67-994A-9679E052B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056603"/>
            <a:ext cx="6544492" cy="4024125"/>
          </a:xfrm>
          <a:solidFill>
            <a:srgbClr val="00206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Georgia" pitchFamily="18" charset="0"/>
                <a:cs typeface="Arial" panose="020B0604020202020204" pitchFamily="34" charset="0"/>
              </a:rPr>
              <a:t>adres:</a:t>
            </a:r>
            <a:r>
              <a:rPr lang="pl-PL" b="1" dirty="0">
                <a:latin typeface="Georgia" pitchFamily="18" charset="0"/>
                <a:cs typeface="Arial" panose="020B0604020202020204" pitchFamily="34" charset="0"/>
              </a:rPr>
              <a:t>    II Liceum Ogólnokształcące</a:t>
            </a:r>
          </a:p>
          <a:p>
            <a:pPr marL="0" indent="0">
              <a:buNone/>
            </a:pPr>
            <a:r>
              <a:rPr lang="pl-PL" b="1" dirty="0">
                <a:latin typeface="Georgia" pitchFamily="18" charset="0"/>
                <a:cs typeface="Arial" panose="020B0604020202020204" pitchFamily="34" charset="0"/>
              </a:rPr>
              <a:t>                 im. Emilii Plater w Sosnowcu </a:t>
            </a:r>
            <a:br>
              <a:rPr lang="pl-PL" b="1" dirty="0">
                <a:latin typeface="Georgia" pitchFamily="18" charset="0"/>
                <a:cs typeface="Arial" panose="020B0604020202020204" pitchFamily="34" charset="0"/>
              </a:rPr>
            </a:br>
            <a:r>
              <a:rPr lang="pl-PL" b="1" dirty="0">
                <a:latin typeface="Georgia" pitchFamily="18" charset="0"/>
                <a:cs typeface="Arial" panose="020B0604020202020204" pitchFamily="34" charset="0"/>
              </a:rPr>
              <a:t>                 ul. Parkowa 1, </a:t>
            </a:r>
            <a:br>
              <a:rPr lang="pl-PL" b="1" dirty="0">
                <a:latin typeface="Georgia" pitchFamily="18" charset="0"/>
                <a:cs typeface="Arial" panose="020B0604020202020204" pitchFamily="34" charset="0"/>
              </a:rPr>
            </a:br>
            <a:r>
              <a:rPr lang="pl-PL" b="1" dirty="0">
                <a:latin typeface="Georgia" pitchFamily="18" charset="0"/>
                <a:cs typeface="Arial" panose="020B0604020202020204" pitchFamily="34" charset="0"/>
              </a:rPr>
              <a:t>                 41-200 Sosnowiec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Georgia" pitchFamily="18" charset="0"/>
                <a:cs typeface="Arial" panose="020B0604020202020204" pitchFamily="34" charset="0"/>
              </a:rPr>
              <a:t>nr telefonu</a:t>
            </a:r>
            <a:r>
              <a:rPr lang="pl-PL" b="1" dirty="0">
                <a:latin typeface="Georgia" pitchFamily="18" charset="0"/>
                <a:cs typeface="Arial" panose="020B0604020202020204" pitchFamily="34" charset="0"/>
              </a:rPr>
              <a:t>:    32 266 45 35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Georgia" pitchFamily="18" charset="0"/>
                <a:cs typeface="Arial" panose="020B0604020202020204" pitchFamily="34" charset="0"/>
              </a:rPr>
              <a:t>e-mail:</a:t>
            </a:r>
            <a:r>
              <a:rPr lang="pl-PL" b="1" dirty="0">
                <a:latin typeface="Georgia" pitchFamily="18" charset="0"/>
                <a:cs typeface="Arial" panose="020B0604020202020204" pitchFamily="34" charset="0"/>
              </a:rPr>
              <a:t>    loplater@wp.pl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Georgia" pitchFamily="18" charset="0"/>
                <a:cs typeface="Arial" panose="020B0604020202020204" pitchFamily="34" charset="0"/>
              </a:rPr>
              <a:t>strona internetowa:  </a:t>
            </a:r>
            <a:r>
              <a:rPr lang="pl-PL" b="1" i="1" dirty="0">
                <a:latin typeface="Georgia" pitchFamily="18" charset="0"/>
                <a:cs typeface="Arial" panose="020B0604020202020204" pitchFamily="34" charset="0"/>
              </a:rPr>
              <a:t>www.plater.edu.pl</a:t>
            </a:r>
            <a:endParaRPr lang="pl-PL" i="1" dirty="0">
              <a:latin typeface="Georgia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i="1" dirty="0">
                <a:latin typeface="Georgia" pitchFamily="18" charset="0"/>
              </a:rPr>
              <a:t>facebook.com/I</a:t>
            </a:r>
            <a:r>
              <a:rPr lang="pl-PL" b="1" i="1" dirty="0">
                <a:latin typeface="Georgia" pitchFamily="18" charset="0"/>
              </a:rPr>
              <a:t>I</a:t>
            </a:r>
            <a:r>
              <a:rPr lang="en-US" b="1" i="1" dirty="0">
                <a:latin typeface="Georgia" pitchFamily="18" charset="0"/>
              </a:rPr>
              <a:t>L</a:t>
            </a:r>
            <a:r>
              <a:rPr lang="pl-PL" b="1" i="1" dirty="0" err="1">
                <a:latin typeface="Georgia" pitchFamily="18" charset="0"/>
              </a:rPr>
              <a:t>Oi</a:t>
            </a:r>
            <a:r>
              <a:rPr lang="en-US" b="1" i="1" dirty="0" err="1">
                <a:latin typeface="Georgia" pitchFamily="18" charset="0"/>
              </a:rPr>
              <a:t>mEmiliiPlater</a:t>
            </a:r>
            <a:r>
              <a:rPr lang="pl-PL" b="1" i="1" dirty="0" err="1">
                <a:latin typeface="Georgia" pitchFamily="18" charset="0"/>
              </a:rPr>
              <a:t>wS</a:t>
            </a:r>
            <a:r>
              <a:rPr lang="en-US" b="1" i="1" dirty="0" err="1">
                <a:latin typeface="Georgia" pitchFamily="18" charset="0"/>
              </a:rPr>
              <a:t>osnowcu</a:t>
            </a:r>
            <a:endParaRPr lang="pl-PL" dirty="0">
              <a:latin typeface="Georgia" pitchFamily="18" charset="0"/>
              <a:cs typeface="Arial" panose="020B0604020202020204" pitchFamily="34" charset="0"/>
            </a:endParaRPr>
          </a:p>
          <a:p>
            <a:endParaRPr lang="pl-PL" dirty="0">
              <a:latin typeface="Georgia" pitchFamily="18" charset="0"/>
            </a:endParaRPr>
          </a:p>
        </p:txBody>
      </p:sp>
      <p:pic>
        <p:nvPicPr>
          <p:cNvPr id="5" name="Symbol zastępczy zawartości 3" descr="Bez tytułu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86598" y="2453739"/>
            <a:ext cx="4377844" cy="3283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41792438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038167" y="2182761"/>
            <a:ext cx="6223820" cy="42327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1297858"/>
            <a:ext cx="12192000" cy="715296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Zapraszamy!</a:t>
            </a:r>
            <a:endParaRPr kumimoji="0" lang="pl-PL" sz="4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Symbol zastępczy zawartości 3" descr="Bez tytułu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12528" y="2335751"/>
            <a:ext cx="5148013" cy="3861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1014413" y="3843338"/>
            <a:ext cx="3400425" cy="2800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B383520-C1B2-466A-ADDC-D3B6F7E9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275" y="267984"/>
            <a:ext cx="5783840" cy="129302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l-PL" sz="3600" b="1" dirty="0">
                <a:latin typeface="Georgia" pitchFamily="18" charset="0"/>
              </a:rPr>
              <a:t>Dlaczego plater?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C82F97F-4B08-4361-B55E-F162877D3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833" y="1800226"/>
            <a:ext cx="6440805" cy="4762636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pl-PL" sz="2000" b="1" dirty="0" smtClean="0"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oficjalne Liceum Uniwersytetu Śląskiego;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wysoki poziom nauczania;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sukcesy </a:t>
            </a:r>
            <a:r>
              <a:rPr lang="pl-PL" b="1" dirty="0">
                <a:latin typeface="Georgia" pitchFamily="18" charset="0"/>
              </a:rPr>
              <a:t>w konkursach i olimpiadach;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zgrana </a:t>
            </a:r>
            <a:r>
              <a:rPr lang="pl-PL" b="1" dirty="0">
                <a:latin typeface="Georgia" pitchFamily="18" charset="0"/>
              </a:rPr>
              <a:t>społeczność uczniowska;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>
                <a:latin typeface="Georgia" pitchFamily="18" charset="0"/>
              </a:rPr>
              <a:t>spotkania ze znanymi osobami</a:t>
            </a:r>
            <a:r>
              <a:rPr lang="pl-PL" b="1" dirty="0" smtClean="0">
                <a:latin typeface="Georgia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szkolne imprezy i uroczystości; </a:t>
            </a:r>
            <a:endParaRPr lang="pl-PL" b="1" dirty="0"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>
                <a:latin typeface="Georgia" pitchFamily="18" charset="0"/>
              </a:rPr>
              <a:t>przyjazna atmosfera nauki</a:t>
            </a:r>
            <a:r>
              <a:rPr lang="pl-PL" b="1" dirty="0" smtClean="0">
                <a:latin typeface="Georgia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dogodna lokalizacja w centrum miasta;</a:t>
            </a:r>
          </a:p>
          <a:p>
            <a:pPr>
              <a:buNone/>
            </a:pPr>
            <a:endParaRPr lang="pl-PL" sz="2000" b="1" dirty="0"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1700" b="1" dirty="0">
              <a:latin typeface="Georgia" pitchFamily="18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071563" y="771525"/>
            <a:ext cx="3357561" cy="29146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Picture 3" descr="C:\Users\SONY\Desktop\www\20172018\FFF.2018\09.slubowanie\slubowanie2\IMG_48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8725" y="4308475"/>
            <a:ext cx="2856874" cy="1861343"/>
          </a:xfrm>
          <a:prstGeom prst="rect">
            <a:avLst/>
          </a:prstGeom>
          <a:noFill/>
        </p:spPr>
      </p:pic>
      <p:pic>
        <p:nvPicPr>
          <p:cNvPr id="4100" name="Picture 4" descr="C:\Users\SONY\Desktop\www\2018.2019\small\11.2018_berlin.konf\20181115_1311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0313" y="4273859"/>
            <a:ext cx="3000375" cy="1921022"/>
          </a:xfrm>
          <a:prstGeom prst="rect">
            <a:avLst/>
          </a:prstGeom>
          <a:noFill/>
        </p:spPr>
      </p:pic>
      <p:pic>
        <p:nvPicPr>
          <p:cNvPr id="17" name="Picture 1" descr="C:\Users\SONY\Desktop\www\2016.2017\fsr\zajecia.biologia\IMG_4887 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06927" y="4208462"/>
            <a:ext cx="3038456" cy="2158529"/>
          </a:xfrm>
          <a:prstGeom prst="roundRect">
            <a:avLst>
              <a:gd name="adj" fmla="val 7842"/>
            </a:avLst>
          </a:prstGeom>
          <a:noFill/>
        </p:spPr>
      </p:pic>
      <p:pic>
        <p:nvPicPr>
          <p:cNvPr id="4103" name="Picture 7" descr="C:\Users\SONY\Desktop\www\20172018\FFF.2018\03.2018_belweder\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68400" y="4197351"/>
            <a:ext cx="3073399" cy="2165349"/>
          </a:xfrm>
          <a:prstGeom prst="roundRect">
            <a:avLst>
              <a:gd name="adj" fmla="val 6660"/>
            </a:avLst>
          </a:prstGeom>
          <a:noFill/>
        </p:spPr>
      </p:pic>
      <p:pic>
        <p:nvPicPr>
          <p:cNvPr id="4105" name="Picture 9" descr="C:\Users\SONY\Desktop\www\20172018\FFF.2018\12.2017_mikolajki\IMG_859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28722" y="1160461"/>
            <a:ext cx="3038478" cy="2025652"/>
          </a:xfrm>
          <a:prstGeom prst="rect">
            <a:avLst/>
          </a:prstGeom>
          <a:noFill/>
        </p:spPr>
      </p:pic>
      <p:pic>
        <p:nvPicPr>
          <p:cNvPr id="4106" name="Picture 10" descr="C:\Users\SONY\Desktop\www\20172018\FFF.2018\11.2017_matury.probne\20171121_08062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40193" y="1143000"/>
            <a:ext cx="3060585" cy="2095500"/>
          </a:xfrm>
          <a:prstGeom prst="rect">
            <a:avLst/>
          </a:prstGeom>
          <a:noFill/>
        </p:spPr>
      </p:pic>
      <p:pic>
        <p:nvPicPr>
          <p:cNvPr id="4107" name="Picture 11" descr="C:\Users\SONY\Desktop\www\2018.2019\small\10.2018_110lecie\aPrzedstawienie 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31900" y="1142999"/>
            <a:ext cx="3086100" cy="2108201"/>
          </a:xfrm>
          <a:prstGeom prst="rect">
            <a:avLst/>
          </a:prstGeom>
          <a:noFill/>
        </p:spPr>
      </p:pic>
      <p:pic>
        <p:nvPicPr>
          <p:cNvPr id="4108" name="Picture 12" descr="C:\Users\SONY\Documents\ulotka\ulotka_grafika\z.lotu.ptaka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93801" y="1091278"/>
            <a:ext cx="3124200" cy="2248638"/>
          </a:xfrm>
          <a:prstGeom prst="roundRect">
            <a:avLst>
              <a:gd name="adj" fmla="val 4807"/>
            </a:avLst>
          </a:prstGeom>
          <a:noFill/>
        </p:spPr>
      </p:pic>
      <p:cxnSp>
        <p:nvCxnSpPr>
          <p:cNvPr id="18" name="Łącznik prosty 17"/>
          <p:cNvCxnSpPr/>
          <p:nvPr/>
        </p:nvCxnSpPr>
        <p:spPr>
          <a:xfrm>
            <a:off x="12192000" y="6858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57088239"/>
      </p:ext>
    </p:extLst>
  </p:cSld>
  <p:clrMapOvr>
    <a:masterClrMapping/>
  </p:clrMapOvr>
  <p:transition spd="slow" advClick="0" advTm="2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8001000" y="1885950"/>
            <a:ext cx="3443288" cy="21145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7972424" y="4057650"/>
            <a:ext cx="3443289" cy="2600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Rounded Rectangle 17">
            <a:extLst>
              <a:ext uri="{FF2B5EF4-FFF2-40B4-BE49-F238E27FC236}">
                <a16:creationId xmlns="" xmlns:a16="http://schemas.microsoft.com/office/drawing/2014/main" id="{10C490BD-75C3-4792-B5B9-624562F661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2606" y="804908"/>
            <a:ext cx="2452658" cy="2450592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29">
            <a:extLst>
              <a:ext uri="{FF2B5EF4-FFF2-40B4-BE49-F238E27FC236}">
                <a16:creationId xmlns="" xmlns:a16="http://schemas.microsoft.com/office/drawing/2014/main" id="{6E69AFEB-74EF-4F5D-9403-831ED83ECB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2606" y="3595874"/>
            <a:ext cx="2452658" cy="2450592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Znalezione obrazy dla zapytania uniwersytet śląski logo bez tła">
            <a:extLst>
              <a:ext uri="{FF2B5EF4-FFF2-40B4-BE49-F238E27FC236}">
                <a16:creationId xmlns="" xmlns:a16="http://schemas.microsoft.com/office/drawing/2014/main" id="{73B76B0D-4035-4B77-9979-E65206A55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953235" y="1028904"/>
            <a:ext cx="1983829" cy="1983829"/>
          </a:xfrm>
          <a:prstGeom prst="rect">
            <a:avLst/>
          </a:prstGeom>
          <a:noFill/>
        </p:spPr>
      </p:pic>
      <p:pic>
        <p:nvPicPr>
          <p:cNvPr id="5" name="Picture 4" descr="C:\Users\SONY\Documents\ulotka\ulotka_grafika\sum.logo.png">
            <a:extLst>
              <a:ext uri="{FF2B5EF4-FFF2-40B4-BE49-F238E27FC236}">
                <a16:creationId xmlns="" xmlns:a16="http://schemas.microsoft.com/office/drawing/2014/main" id="{95B9D08D-316B-4A69-8078-508404857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28700" y="3799543"/>
            <a:ext cx="1983829" cy="1901169"/>
          </a:xfrm>
          <a:prstGeom prst="rect">
            <a:avLst/>
          </a:prstGeom>
          <a:noFill/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A1545A4-90F4-42AC-BE60-EF36454E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166" y="450048"/>
            <a:ext cx="7538633" cy="129302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Georgia" pitchFamily="18" charset="0"/>
              </a:rPr>
              <a:t>Uniwersyteckie </a:t>
            </a:r>
            <a:br>
              <a:rPr lang="pl-PL" sz="2800" b="1" dirty="0">
                <a:latin typeface="Georgia" pitchFamily="18" charset="0"/>
              </a:rPr>
            </a:br>
            <a:r>
              <a:rPr lang="pl-PL" sz="2800" b="1" dirty="0">
                <a:latin typeface="Georgia" pitchFamily="18" charset="0"/>
              </a:rPr>
              <a:t>ii </a:t>
            </a:r>
            <a:r>
              <a:rPr lang="pl-PL" sz="2800" b="1" dirty="0" smtClean="0">
                <a:latin typeface="Georgia" pitchFamily="18" charset="0"/>
              </a:rPr>
              <a:t>LO im</a:t>
            </a:r>
            <a:r>
              <a:rPr lang="pl-PL" sz="2800" b="1" dirty="0">
                <a:latin typeface="Georgia" pitchFamily="18" charset="0"/>
              </a:rPr>
              <a:t>. Emilii plater </a:t>
            </a:r>
            <a:r>
              <a:rPr lang="pl-PL" sz="2800" b="1" dirty="0" smtClean="0">
                <a:latin typeface="Georgia" pitchFamily="18" charset="0"/>
              </a:rPr>
              <a:t/>
            </a:r>
            <a:br>
              <a:rPr lang="pl-PL" sz="2800" b="1" dirty="0" smtClean="0">
                <a:latin typeface="Georgia" pitchFamily="18" charset="0"/>
              </a:rPr>
            </a:br>
            <a:r>
              <a:rPr lang="pl-PL" sz="2800" b="1" dirty="0" smtClean="0">
                <a:latin typeface="Georgia" pitchFamily="18" charset="0"/>
              </a:rPr>
              <a:t>w </a:t>
            </a:r>
            <a:r>
              <a:rPr lang="pl-PL" sz="2800" b="1" dirty="0">
                <a:latin typeface="Georgia" pitchFamily="18" charset="0"/>
              </a:rPr>
              <a:t>sosnowcu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D4CB4F0-AB6C-4317-8FE2-101D52F7E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978" y="4043363"/>
            <a:ext cx="3990572" cy="2628898"/>
          </a:xfrm>
          <a:solidFill>
            <a:srgbClr val="002060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l-PL" sz="24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pl-PL" sz="2400" b="1" dirty="0" smtClean="0">
                <a:latin typeface="Century Gothic" panose="020B0502020202020204" pitchFamily="34" charset="0"/>
              </a:rPr>
              <a:t>Nasi uczniowie </a:t>
            </a:r>
            <a:r>
              <a:rPr lang="pl-PL" sz="2400" b="1" dirty="0">
                <a:latin typeface="Century Gothic" panose="020B0502020202020204" pitchFamily="34" charset="0"/>
              </a:rPr>
              <a:t>mają możliwość </a:t>
            </a:r>
            <a:r>
              <a:rPr lang="pl-PL" sz="2400" b="1" dirty="0" smtClean="0">
                <a:latin typeface="Century Gothic" panose="020B0502020202020204" pitchFamily="34" charset="0"/>
              </a:rPr>
              <a:t>odbywania zajęć na </a:t>
            </a:r>
            <a:r>
              <a:rPr lang="pl-PL" sz="2400" b="1" dirty="0">
                <a:latin typeface="Century Gothic" panose="020B0502020202020204" pitchFamily="34" charset="0"/>
              </a:rPr>
              <a:t>uczelni oraz korzystania </a:t>
            </a:r>
            <a:r>
              <a:rPr lang="pl-PL" sz="2400" b="1" dirty="0" smtClean="0">
                <a:latin typeface="Century Gothic" panose="020B0502020202020204" pitchFamily="34" charset="0"/>
              </a:rPr>
              <a:t/>
            </a:r>
            <a:br>
              <a:rPr lang="pl-PL" sz="2400" b="1" dirty="0" smtClean="0">
                <a:latin typeface="Century Gothic" panose="020B0502020202020204" pitchFamily="34" charset="0"/>
              </a:rPr>
            </a:br>
            <a:r>
              <a:rPr lang="pl-PL" sz="2400" b="1" dirty="0" smtClean="0">
                <a:latin typeface="Century Gothic" panose="020B0502020202020204" pitchFamily="34" charset="0"/>
              </a:rPr>
              <a:t>z </a:t>
            </a:r>
            <a:r>
              <a:rPr lang="pl-PL" sz="2400" b="1" dirty="0">
                <a:latin typeface="Century Gothic" panose="020B0502020202020204" pitchFamily="34" charset="0"/>
              </a:rPr>
              <a:t>infrastruktury uniwersytetu - nowoczesnych pomocy dydaktycznych i laboratoriów   badawczych.</a:t>
            </a:r>
          </a:p>
          <a:p>
            <a:pPr algn="ctr">
              <a:buNone/>
            </a:pPr>
            <a:r>
              <a:rPr lang="pl-PL" sz="1700" dirty="0">
                <a:latin typeface="Century Gothic" panose="020B0502020202020204" pitchFamily="34" charset="0"/>
              </a:rPr>
              <a:t> 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pl-PL" sz="1700" b="1" dirty="0">
              <a:latin typeface="Century Gothic" panose="020B0502020202020204" pitchFamily="34" charset="0"/>
            </a:endParaRPr>
          </a:p>
          <a:p>
            <a:pPr algn="ctr"/>
            <a:endParaRPr lang="pl-PL" sz="1700" dirty="0">
              <a:latin typeface="Century Gothic" panose="020B0502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8616800B-C120-4500-8873-053B42EFAC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lum bright="10000" contrast="6000"/>
          </a:blip>
          <a:srcRect/>
          <a:stretch>
            <a:fillRect/>
          </a:stretch>
        </p:blipFill>
        <p:spPr>
          <a:xfrm>
            <a:off x="8353421" y="2043112"/>
            <a:ext cx="2755769" cy="1771651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3871913" y="1900236"/>
            <a:ext cx="3957637" cy="20288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Century Gothic" panose="020B0502020202020204" pitchFamily="34" charset="0"/>
              </a:rPr>
              <a:t>Od 2015 r. Liceum Plater </a:t>
            </a:r>
            <a:br>
              <a:rPr lang="pl-PL" sz="2000" b="1" dirty="0" smtClean="0">
                <a:latin typeface="Century Gothic" panose="020B0502020202020204" pitchFamily="34" charset="0"/>
              </a:rPr>
            </a:br>
            <a:r>
              <a:rPr lang="pl-PL" sz="2000" b="1" dirty="0" smtClean="0">
                <a:latin typeface="Century Gothic" panose="020B0502020202020204" pitchFamily="34" charset="0"/>
              </a:rPr>
              <a:t>jest oficjalnym LICEUM UNIWERSYTECKIM UNIWERSYTETU ŚLĄSKIEGO </a:t>
            </a:r>
            <a:endParaRPr lang="pl-PL" sz="2000" b="1" dirty="0">
              <a:latin typeface="Century Gothic" panose="020B0502020202020204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8161" y="4233508"/>
            <a:ext cx="2957513" cy="2218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3130148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6515100" y="3386138"/>
            <a:ext cx="5676900" cy="32718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" y="3286125"/>
            <a:ext cx="5557837" cy="33289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97780E18-0CFF-44A8-8025-6CA3799FE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2168" y="3563302"/>
            <a:ext cx="4719782" cy="2794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A2A50729-3B65-4FCB-9350-6FB563F24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00257" y="642937"/>
            <a:ext cx="3029219" cy="2731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E5B7E6B-66EF-4ED6-BC7E-4F53DBF50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339" y="942976"/>
            <a:ext cx="4820661" cy="2386013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pl-PL" sz="2800" b="1" dirty="0" smtClean="0">
                <a:latin typeface="Georgia" pitchFamily="18" charset="0"/>
                <a:cs typeface="Arial" pitchFamily="34" charset="0"/>
              </a:rPr>
            </a:br>
            <a:r>
              <a:rPr lang="pl-PL" sz="2800" b="1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pl-PL" sz="2800" b="1" dirty="0" smtClean="0">
                <a:latin typeface="Georgia" pitchFamily="18" charset="0"/>
                <a:cs typeface="Arial" pitchFamily="34" charset="0"/>
              </a:rPr>
            </a:br>
            <a:r>
              <a:rPr lang="pl-PL" sz="2400" b="1" dirty="0" smtClean="0">
                <a:latin typeface="Georgia" pitchFamily="18" charset="0"/>
                <a:cs typeface="Arial" pitchFamily="34" charset="0"/>
              </a:rPr>
              <a:t>Warsztaty </a:t>
            </a:r>
            <a:br>
              <a:rPr lang="pl-PL" sz="2400" b="1" dirty="0" smtClean="0">
                <a:latin typeface="Georgia" pitchFamily="18" charset="0"/>
                <a:cs typeface="Arial" pitchFamily="34" charset="0"/>
              </a:rPr>
            </a:br>
            <a:r>
              <a:rPr lang="pl-PL" sz="2400" b="1" dirty="0" smtClean="0">
                <a:latin typeface="Georgia" pitchFamily="18" charset="0"/>
                <a:cs typeface="Arial" pitchFamily="34" charset="0"/>
              </a:rPr>
              <a:t>w </a:t>
            </a:r>
            <a:r>
              <a:rPr lang="pl-PL" sz="2400" b="1" dirty="0">
                <a:latin typeface="Georgia" pitchFamily="18" charset="0"/>
                <a:cs typeface="Arial" pitchFamily="34" charset="0"/>
              </a:rPr>
              <a:t>laboratoriach </a:t>
            </a:r>
            <a:br>
              <a:rPr lang="pl-PL" sz="2400" b="1" dirty="0">
                <a:latin typeface="Georgia" pitchFamily="18" charset="0"/>
                <a:cs typeface="Arial" pitchFamily="34" charset="0"/>
              </a:rPr>
            </a:br>
            <a:r>
              <a:rPr lang="pl-PL" sz="2400" b="1" dirty="0">
                <a:latin typeface="Georgia" pitchFamily="18" charset="0"/>
                <a:cs typeface="Arial" pitchFamily="34" charset="0"/>
              </a:rPr>
              <a:t>Uniwersytetu Śląskiego </a:t>
            </a:r>
            <a:r>
              <a:rPr lang="pl-PL" sz="2400" b="1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pl-PL" sz="2400" b="1" dirty="0" smtClean="0">
                <a:latin typeface="Georgia" pitchFamily="18" charset="0"/>
                <a:cs typeface="Arial" pitchFamily="34" charset="0"/>
              </a:rPr>
            </a:br>
            <a:r>
              <a:rPr lang="pl-PL" sz="2400" b="1" dirty="0" smtClean="0">
                <a:latin typeface="Georgia" pitchFamily="18" charset="0"/>
                <a:cs typeface="Arial" pitchFamily="34" charset="0"/>
              </a:rPr>
              <a:t> I ŚLĄSKIEGO UNIWERSYTETU MEDYCZNEGO</a:t>
            </a:r>
            <a:r>
              <a:rPr lang="pl-PL" sz="2800" b="1" dirty="0">
                <a:latin typeface="Georgia" pitchFamily="18" charset="0"/>
                <a:cs typeface="Arial" pitchFamily="34" charset="0"/>
              </a:rPr>
              <a:t/>
            </a:r>
            <a:br>
              <a:rPr lang="pl-PL" sz="2800" b="1" dirty="0">
                <a:latin typeface="Georgia" pitchFamily="18" charset="0"/>
                <a:cs typeface="Arial" pitchFamily="34" charset="0"/>
              </a:rPr>
            </a:br>
            <a:r>
              <a:rPr lang="pl-PL" sz="2800" b="1" dirty="0">
                <a:latin typeface="Georgia" pitchFamily="18" charset="0"/>
                <a:cs typeface="Arial" pitchFamily="34" charset="0"/>
              </a:rPr>
              <a:t/>
            </a:r>
            <a:br>
              <a:rPr lang="pl-PL" sz="2800" b="1" dirty="0">
                <a:latin typeface="Georgia" pitchFamily="18" charset="0"/>
                <a:cs typeface="Arial" pitchFamily="34" charset="0"/>
              </a:rPr>
            </a:br>
            <a:endParaRPr lang="pl-PL" sz="2800" dirty="0">
              <a:latin typeface="Georgia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3167DD7-1B60-43E8-8210-D229EF4BC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0175"/>
            <a:ext cx="4129088" cy="185737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 smtClean="0">
                <a:latin typeface="Georgia" pitchFamily="18" charset="0"/>
              </a:rPr>
              <a:t>ZAJĘCIA NA WYDZIALE PRAWA </a:t>
            </a:r>
            <a:br>
              <a:rPr lang="pl-PL" sz="2400" b="1" dirty="0" smtClean="0">
                <a:latin typeface="Georgia" pitchFamily="18" charset="0"/>
              </a:rPr>
            </a:br>
            <a:r>
              <a:rPr lang="pl-PL" sz="2400" b="1" dirty="0" smtClean="0">
                <a:latin typeface="Georgia" pitchFamily="18" charset="0"/>
              </a:rPr>
              <a:t>I ADMINISTRACJI UNIWERSYTETU ŚLĄSKIEGO</a:t>
            </a:r>
            <a:endParaRPr lang="pl-PL" sz="2400" b="1" dirty="0">
              <a:latin typeface="Georgia" pitchFamily="18" charset="0"/>
            </a:endParaRPr>
          </a:p>
          <a:p>
            <a:pPr algn="ctr"/>
            <a:endParaRPr lang="pl-PL" sz="2400" b="1" dirty="0">
              <a:latin typeface="Georgia" pitchFamily="18" charset="0"/>
            </a:endParaRPr>
          </a:p>
        </p:txBody>
      </p:sp>
      <p:pic>
        <p:nvPicPr>
          <p:cNvPr id="7" name="Picture 2" descr="C:\Users\SONY\Desktop\www\20172018\ORG.2018\11.2017_wampir\20171120_140923.jpg">
            <a:extLst>
              <a:ext uri="{FF2B5EF4-FFF2-40B4-BE49-F238E27FC236}">
                <a16:creationId xmlns="" xmlns:a16="http://schemas.microsoft.com/office/drawing/2014/main" id="{739D38A6-6CB5-4572-97FF-87EA210A0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lum bright="12000" contrast="12000"/>
          </a:blip>
          <a:srcRect/>
          <a:stretch/>
        </p:blipFill>
        <p:spPr bwMode="auto">
          <a:xfrm>
            <a:off x="285750" y="3521703"/>
            <a:ext cx="4772025" cy="2832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43508721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6543677" y="2557462"/>
            <a:ext cx="5314950" cy="39576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514350" y="1285875"/>
            <a:ext cx="5329236" cy="38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5787" y="5236359"/>
            <a:ext cx="4972051" cy="1621641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Georgia" pitchFamily="18" charset="0"/>
              </a:rPr>
              <a:t>WARSZTATY JĘZYKOWE </a:t>
            </a:r>
            <a:br>
              <a:rPr lang="pl-PL" sz="2400" b="1" dirty="0" smtClean="0">
                <a:latin typeface="Georgia" pitchFamily="18" charset="0"/>
              </a:rPr>
            </a:br>
            <a:r>
              <a:rPr lang="pl-PL" sz="2400" b="1" dirty="0" smtClean="0">
                <a:latin typeface="Georgia" pitchFamily="18" charset="0"/>
              </a:rPr>
              <a:t>W AMERICAN CORNER </a:t>
            </a:r>
            <a:br>
              <a:rPr lang="pl-PL" sz="2400" b="1" dirty="0" smtClean="0">
                <a:latin typeface="Georgia" pitchFamily="18" charset="0"/>
              </a:rPr>
            </a:br>
            <a:r>
              <a:rPr lang="pl-PL" sz="2400" b="1" dirty="0" smtClean="0">
                <a:latin typeface="Georgia" pitchFamily="18" charset="0"/>
              </a:rPr>
              <a:t>I BRITISH LIBRARY</a:t>
            </a:r>
            <a:endParaRPr lang="pl-PL" sz="2400" b="1" dirty="0">
              <a:latin typeface="Georgia" pitchFamily="18" charset="0"/>
            </a:endParaRPr>
          </a:p>
        </p:txBody>
      </p:sp>
      <p:pic>
        <p:nvPicPr>
          <p:cNvPr id="4" name="Picture 2" descr="C:\Users\SONY\Desktop\www\20172018\FFF.2018\12.2017_american.corner\10171127_121435.jpg">
            <a:extLst>
              <a:ext uri="{FF2B5EF4-FFF2-40B4-BE49-F238E27FC236}">
                <a16:creationId xmlns="" xmlns:a16="http://schemas.microsoft.com/office/drawing/2014/main" id="{8ADCF130-912A-4AF6-8AD2-D1EBD2396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685799" y="1739612"/>
            <a:ext cx="4957763" cy="2961543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6772275" y="471487"/>
            <a:ext cx="4414838" cy="17287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Georgia" pitchFamily="18" charset="0"/>
              </a:rPr>
              <a:t>„AKADEMICKA EMILKA” CZYLI DZIEŃ </a:t>
            </a:r>
            <a:br>
              <a:rPr lang="pl-PL" sz="2400" b="1" dirty="0" smtClean="0">
                <a:latin typeface="Georgia" pitchFamily="18" charset="0"/>
              </a:rPr>
            </a:br>
            <a:r>
              <a:rPr lang="pl-PL" sz="2400" b="1" dirty="0" smtClean="0">
                <a:latin typeface="Georgia" pitchFamily="18" charset="0"/>
              </a:rPr>
              <a:t>Z UNIWERSYTETEM ŚLĄSKIM </a:t>
            </a:r>
            <a:br>
              <a:rPr lang="pl-PL" sz="2400" b="1" dirty="0" smtClean="0">
                <a:latin typeface="Georgia" pitchFamily="18" charset="0"/>
              </a:rPr>
            </a:br>
            <a:r>
              <a:rPr lang="pl-PL" sz="2400" b="1" dirty="0" smtClean="0">
                <a:latin typeface="Georgia" pitchFamily="18" charset="0"/>
              </a:rPr>
              <a:t>W II LO </a:t>
            </a:r>
            <a:endParaRPr lang="pl-PL" sz="2400" b="1" dirty="0">
              <a:latin typeface="Georgia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F7FBFA52-839A-4690-8BBB-DAD0F8ADC2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6943724" y="3090671"/>
            <a:ext cx="4391532" cy="31101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A5BCA64E-9557-455D-8EC8-AC9A91A19E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lum bright="16000" contrast="9000"/>
          </a:blip>
          <a:srcRect b="-2"/>
          <a:stretch/>
        </p:blipFill>
        <p:spPr>
          <a:xfrm>
            <a:off x="7388017" y="2564846"/>
            <a:ext cx="3570033" cy="3968893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300038" y="-628650"/>
            <a:ext cx="214312" cy="300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146" name="Picture 2" descr="C:\Users\SONY\Desktop\www\20172018\FFF.2018\12.2017_american.corner\20171127_1041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6374" y="2039875"/>
            <a:ext cx="4925058" cy="27607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5600" y="254000"/>
            <a:ext cx="4876800" cy="1739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787400" y="6477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Georgia" pitchFamily="18" charset="0"/>
              </a:rPr>
              <a:t>UMOWA O WSPÓŁPRACY </a:t>
            </a:r>
            <a:br>
              <a:rPr lang="pl-PL" sz="2000" b="1" dirty="0" smtClean="0">
                <a:latin typeface="Georgia" pitchFamily="18" charset="0"/>
              </a:rPr>
            </a:br>
            <a:r>
              <a:rPr lang="pl-PL" sz="2000" b="1" dirty="0" smtClean="0">
                <a:latin typeface="Georgia" pitchFamily="18" charset="0"/>
              </a:rPr>
              <a:t>Z NARODOWYM CENTRUM ENERGETYKI JĄDROWEJ</a:t>
            </a:r>
            <a:endParaRPr lang="pl-PL" sz="2000" b="1" dirty="0">
              <a:latin typeface="Georg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44500" y="2400300"/>
            <a:ext cx="5029200" cy="38989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994400" y="292100"/>
            <a:ext cx="4902200" cy="3949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6083300" y="4673600"/>
            <a:ext cx="4724400" cy="17145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362700" y="50419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Georgia" pitchFamily="18" charset="0"/>
              </a:rPr>
              <a:t>UMOWA O WSPÓŁPRACY </a:t>
            </a:r>
            <a:br>
              <a:rPr lang="pl-PL" sz="2000" b="1" dirty="0" smtClean="0">
                <a:latin typeface="Georgia" pitchFamily="18" charset="0"/>
              </a:rPr>
            </a:br>
            <a:r>
              <a:rPr lang="pl-PL" sz="2000" b="1" dirty="0" smtClean="0">
                <a:latin typeface="Georgia" pitchFamily="18" charset="0"/>
              </a:rPr>
              <a:t>Z INSTYTUTEM PAMIĘCI NARODOWEJ</a:t>
            </a:r>
            <a:endParaRPr lang="pl-PL" sz="2000" b="1" dirty="0">
              <a:latin typeface="Georgia" pitchFamily="18" charset="0"/>
            </a:endParaRPr>
          </a:p>
        </p:txBody>
      </p:sp>
      <p:pic>
        <p:nvPicPr>
          <p:cNvPr id="1026" name="Picture 2" descr="C:\Users\SONY\Desktop\www\20172018\FFF.2018\03.2018_debata.ipn\09.jpg"/>
          <p:cNvPicPr>
            <a:picLocks noChangeAspect="1" noChangeArrowheads="1"/>
          </p:cNvPicPr>
          <p:nvPr/>
        </p:nvPicPr>
        <p:blipFill>
          <a:blip r:embed="rId2" cstate="print"/>
          <a:srcRect l="9052"/>
          <a:stretch>
            <a:fillRect/>
          </a:stretch>
        </p:blipFill>
        <p:spPr bwMode="auto">
          <a:xfrm>
            <a:off x="6299200" y="622300"/>
            <a:ext cx="4268724" cy="3125578"/>
          </a:xfrm>
          <a:prstGeom prst="rect">
            <a:avLst/>
          </a:prstGeom>
          <a:noFill/>
        </p:spPr>
      </p:pic>
      <p:pic>
        <p:nvPicPr>
          <p:cNvPr id="1029" name="Picture 5" descr="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095" y="2791702"/>
            <a:ext cx="4549205" cy="3026485"/>
          </a:xfrm>
          <a:prstGeom prst="rect">
            <a:avLst/>
          </a:prstGeom>
          <a:noFill/>
        </p:spPr>
      </p:pic>
      <p:pic>
        <p:nvPicPr>
          <p:cNvPr id="1033" name="Picture 9" descr="preview"/>
          <p:cNvPicPr>
            <a:picLocks noChangeAspect="1" noChangeArrowheads="1"/>
          </p:cNvPicPr>
          <p:nvPr/>
        </p:nvPicPr>
        <p:blipFill>
          <a:blip r:embed="rId4" cstate="print"/>
          <a:srcRect l="16675" r="18625"/>
          <a:stretch>
            <a:fillRect/>
          </a:stretch>
        </p:blipFill>
        <p:spPr bwMode="auto">
          <a:xfrm rot="16200000">
            <a:off x="1204871" y="2019319"/>
            <a:ext cx="3406861" cy="457200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572249" y="2486025"/>
            <a:ext cx="5419725" cy="38290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86476" y="371477"/>
            <a:ext cx="5691186" cy="120015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latin typeface="Georgia" pitchFamily="18" charset="0"/>
              </a:rPr>
              <a:t>ZAJĘCIA DODATKOWE</a:t>
            </a:r>
            <a:endParaRPr lang="pl-PL" b="1" dirty="0">
              <a:latin typeface="Georgia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843087" y="1014412"/>
            <a:ext cx="3886201" cy="10429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Georgia" pitchFamily="18" charset="0"/>
              </a:rPr>
              <a:t>Koło teatralne </a:t>
            </a:r>
            <a:r>
              <a:rPr lang="pl-PL" sz="2800" b="1" dirty="0" smtClean="0">
                <a:latin typeface="Georgia" pitchFamily="18" charset="0"/>
              </a:rPr>
              <a:t>„TEATR NASZ”</a:t>
            </a:r>
            <a:endParaRPr lang="pl-PL" sz="2800" b="1" dirty="0">
              <a:latin typeface="Georgia" pitchFamily="18" charset="0"/>
            </a:endParaRPr>
          </a:p>
        </p:txBody>
      </p:sp>
      <p:pic>
        <p:nvPicPr>
          <p:cNvPr id="7170" name="Picture 2" descr="C:\Users\SONY\Desktop\www\2018.2019\small\10.2018_110lecie\aPrzedstawienie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54354" y="2997199"/>
            <a:ext cx="4348162" cy="2898775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8028643" y="2557463"/>
            <a:ext cx="315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Georgia" pitchFamily="18" charset="0"/>
              </a:rPr>
              <a:t>110 – LECIE LICEUM</a:t>
            </a:r>
            <a:endParaRPr lang="pl-PL" b="1" dirty="0">
              <a:latin typeface="Georgia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57201" y="2500314"/>
            <a:ext cx="5414962" cy="38861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949894" y="2571751"/>
            <a:ext cx="444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Georgia" pitchFamily="18" charset="0"/>
              </a:rPr>
              <a:t>MUSICAL „BOMONT SCHOOL”</a:t>
            </a:r>
            <a:endParaRPr lang="pl-PL" b="1" dirty="0"/>
          </a:p>
        </p:txBody>
      </p:sp>
      <p:pic>
        <p:nvPicPr>
          <p:cNvPr id="7171" name="Picture 3" descr="C:\Users\SONY\Desktop\www\20172018\FFF.2018\06.2018_bomont.spektakl\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2415" y="3215690"/>
            <a:ext cx="4486275" cy="2899360"/>
          </a:xfrm>
          <a:prstGeom prst="rect">
            <a:avLst/>
          </a:prstGeom>
          <a:noFill/>
        </p:spPr>
      </p:pic>
      <p:pic>
        <p:nvPicPr>
          <p:cNvPr id="7172" name="Picture 4" descr="C:\Users\SONY\Desktop\www\2018.2019\small\09.2018_bomont.muza\20180918_1810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9721" y="2967778"/>
            <a:ext cx="4638566" cy="2947248"/>
          </a:xfrm>
          <a:prstGeom prst="rect">
            <a:avLst/>
          </a:prstGeom>
          <a:noFill/>
        </p:spPr>
      </p:pic>
      <p:pic>
        <p:nvPicPr>
          <p:cNvPr id="7173" name="Picture 5" descr="C:\Users\SONY\Desktop\www\2018.2019\small\10.2018_110lecie\aPrzedstawienie 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72565" y="3012236"/>
            <a:ext cx="4724753" cy="2902789"/>
          </a:xfrm>
          <a:prstGeom prst="rect">
            <a:avLst/>
          </a:prstGeom>
          <a:noFill/>
        </p:spPr>
      </p:pic>
      <p:pic>
        <p:nvPicPr>
          <p:cNvPr id="7174" name="Picture 6" descr="C:\Users\SONY\Desktop\www\2018.2019\small\09.2018_bomont.muza\20180918_18594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0400" y="2984500"/>
            <a:ext cx="4978400" cy="3187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7300913" cy="1271589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Georgia" pitchFamily="18" charset="0"/>
              </a:rPr>
              <a:t>DRUŻYNA Pierwszej pomocy</a:t>
            </a:r>
            <a:endParaRPr lang="pl-PL" sz="2800" b="1" dirty="0">
              <a:latin typeface="Georgia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71475" y="1943100"/>
            <a:ext cx="5700713" cy="40147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5234466-C63B-4938-96BF-1EB3E3DD1D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700085" y="2200275"/>
            <a:ext cx="4686302" cy="333989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329613" y="0"/>
            <a:ext cx="2314575" cy="2057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A70B0A1B-BA5D-4353-996F-F3AAAC24E82C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656569" y="171450"/>
            <a:ext cx="1661925" cy="1651538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6672263" y="2686050"/>
            <a:ext cx="5243512" cy="38290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BB90E48-8DCD-461D-B5AF-2ADA51875C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7162312" y="3200400"/>
            <a:ext cx="4482001" cy="2888578"/>
          </a:xfrm>
          <a:prstGeom prst="rect">
            <a:avLst/>
          </a:prstGeom>
        </p:spPr>
      </p:pic>
      <p:pic>
        <p:nvPicPr>
          <p:cNvPr id="8194" name="Picture 2" descr="http://plater.edu.pl/liceum/images/headers/druzyna_ratownicza/4-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9527" y="2343149"/>
            <a:ext cx="4481147" cy="331831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ara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13718</TotalTime>
  <Words>490</Words>
  <Application>Microsoft Office PowerPoint</Application>
  <PresentationFormat>Niestandardowy</PresentationFormat>
  <Paragraphs>176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Para</vt:lpstr>
      <vt:lpstr>UNIWERSYTECKIE  II LICEUM OGÓLNOKSZTAŁCĄCE  IM. EMILII PLATER  W SOSNOWCU</vt:lpstr>
      <vt:lpstr>ZAPRASZAMY DO SZKOŁY NAD PRZEMSZĄ</vt:lpstr>
      <vt:lpstr>Dlaczego plater?</vt:lpstr>
      <vt:lpstr>Uniwersyteckie  ii LO im. Emilii plater  w sosnowcu</vt:lpstr>
      <vt:lpstr>  Warsztaty  w laboratoriach  Uniwersytetu Śląskiego   I ŚLĄSKIEGO UNIWERSYTETU MEDYCZNEGO  </vt:lpstr>
      <vt:lpstr>WARSZTATY JĘZYKOWE  W AMERICAN CORNER  I BRITISH LIBRARY</vt:lpstr>
      <vt:lpstr>Slajd 7</vt:lpstr>
      <vt:lpstr>ZAJĘCIA DODATKOWE</vt:lpstr>
      <vt:lpstr>DRUŻYNA Pierwszej pomocy</vt:lpstr>
      <vt:lpstr>KOŁO MYŚLI POLITYCZNEJ</vt:lpstr>
      <vt:lpstr>DZIAŁAL NOŚĆ SPOŁECZNA  I CHARYTATYWNA</vt:lpstr>
      <vt:lpstr>WYJAZDY EDUKACYJNE  KRAJOWE I ZAGRANICZNE </vt:lpstr>
      <vt:lpstr>WybIERZ KLASĘ  DLA SIEBIE!</vt:lpstr>
      <vt:lpstr>KLASA kulturOWA</vt:lpstr>
      <vt:lpstr>Klasa JĘZYKOWA</vt:lpstr>
      <vt:lpstr>KLASA biologiczno - CHEMICZNA</vt:lpstr>
      <vt:lpstr>KLASA MATEMATYCZNo - informatyczna</vt:lpstr>
      <vt:lpstr>KLASA PRZYRODNICZA</vt:lpstr>
      <vt:lpstr>KLASA  PRAWNO - POLITOLOGICZNA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LICEUM OGÓLNOKSZTAŁCĄCE  IM. EMILII PLATER W SOSNOWCU</dc:title>
  <dc:creator>Damian Uliniarz</dc:creator>
  <cp:lastModifiedBy>technikum</cp:lastModifiedBy>
  <cp:revision>154</cp:revision>
  <dcterms:created xsi:type="dcterms:W3CDTF">2018-03-11T18:32:54Z</dcterms:created>
  <dcterms:modified xsi:type="dcterms:W3CDTF">2019-03-27T07:42:06Z</dcterms:modified>
</cp:coreProperties>
</file>